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5"/>
  </p:notesMasterIdLst>
  <p:sldIdLst>
    <p:sldId id="257" r:id="rId4"/>
    <p:sldId id="259" r:id="rId5"/>
    <p:sldId id="289" r:id="rId6"/>
    <p:sldId id="300" r:id="rId7"/>
    <p:sldId id="321" r:id="rId8"/>
    <p:sldId id="302" r:id="rId9"/>
    <p:sldId id="322" r:id="rId10"/>
    <p:sldId id="323" r:id="rId11"/>
    <p:sldId id="306" r:id="rId12"/>
    <p:sldId id="304" r:id="rId13"/>
    <p:sldId id="325" r:id="rId14"/>
    <p:sldId id="326" r:id="rId15"/>
    <p:sldId id="327" r:id="rId16"/>
    <p:sldId id="334" r:id="rId17"/>
    <p:sldId id="328" r:id="rId18"/>
    <p:sldId id="329" r:id="rId19"/>
    <p:sldId id="330" r:id="rId20"/>
    <p:sldId id="331" r:id="rId21"/>
    <p:sldId id="320" r:id="rId22"/>
    <p:sldId id="332" r:id="rId23"/>
    <p:sldId id="33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t>‹#›</a:t>
            </a:fld>
            <a:endParaRPr lang="en-US"/>
          </a:p>
        </p:txBody>
      </p:sp>
    </p:spTree>
    <p:extLst>
      <p:ext uri="{BB962C8B-B14F-4D97-AF65-F5344CB8AC3E}">
        <p14:creationId xmlns:p14="http://schemas.microsoft.com/office/powerpoint/2010/main" val="351266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9/22/2014 8:19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E1359-2DA2-4102-8E5F-3C314329F386}" type="slidenum">
              <a:rPr lang="en-US" smtClean="0"/>
              <a:t>17</a:t>
            </a:fld>
            <a:endParaRPr lang="en-US"/>
          </a:p>
        </p:txBody>
      </p:sp>
    </p:spTree>
    <p:extLst>
      <p:ext uri="{BB962C8B-B14F-4D97-AF65-F5344CB8AC3E}">
        <p14:creationId xmlns:p14="http://schemas.microsoft.com/office/powerpoint/2010/main" val="415942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E1359-2DA2-4102-8E5F-3C314329F386}" type="slidenum">
              <a:rPr lang="en-US" smtClean="0"/>
              <a:t>18</a:t>
            </a:fld>
            <a:endParaRPr lang="en-US"/>
          </a:p>
        </p:txBody>
      </p:sp>
    </p:spTree>
    <p:extLst>
      <p:ext uri="{BB962C8B-B14F-4D97-AF65-F5344CB8AC3E}">
        <p14:creationId xmlns:p14="http://schemas.microsoft.com/office/powerpoint/2010/main" val="341485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E1359-2DA2-4102-8E5F-3C314329F386}" type="slidenum">
              <a:rPr lang="en-US" smtClean="0"/>
              <a:t>19</a:t>
            </a:fld>
            <a:endParaRPr lang="en-US"/>
          </a:p>
        </p:txBody>
      </p:sp>
    </p:spTree>
    <p:extLst>
      <p:ext uri="{BB962C8B-B14F-4D97-AF65-F5344CB8AC3E}">
        <p14:creationId xmlns:p14="http://schemas.microsoft.com/office/powerpoint/2010/main" val="415942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9/22/2014 8:19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E1359-2DA2-4102-8E5F-3C314329F386}" type="slidenum">
              <a:rPr lang="en-US" smtClean="0"/>
              <a:t>20</a:t>
            </a:fld>
            <a:endParaRPr lang="en-US"/>
          </a:p>
        </p:txBody>
      </p:sp>
    </p:spTree>
    <p:extLst>
      <p:ext uri="{BB962C8B-B14F-4D97-AF65-F5344CB8AC3E}">
        <p14:creationId xmlns:p14="http://schemas.microsoft.com/office/powerpoint/2010/main" val="4159428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E1359-2DA2-4102-8E5F-3C314329F386}" type="slidenum">
              <a:rPr lang="en-US" smtClean="0"/>
              <a:t>21</a:t>
            </a:fld>
            <a:endParaRPr lang="en-US"/>
          </a:p>
        </p:txBody>
      </p:sp>
    </p:spTree>
    <p:extLst>
      <p:ext uri="{BB962C8B-B14F-4D97-AF65-F5344CB8AC3E}">
        <p14:creationId xmlns:p14="http://schemas.microsoft.com/office/powerpoint/2010/main" val="415942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9/22/2014 8:19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dan.lewis@iod.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896" y="764704"/>
            <a:ext cx="7848872" cy="1584176"/>
          </a:xfrm>
        </p:spPr>
        <p:txBody>
          <a:bodyPr/>
          <a:lstStyle/>
          <a:p>
            <a:r>
              <a:rPr lang="en-US" sz="4400" dirty="0" smtClean="0"/>
              <a:t>The Infrastructure Challenge: </a:t>
            </a:r>
            <a:br>
              <a:rPr lang="en-US" sz="4400" dirty="0" smtClean="0"/>
            </a:br>
            <a:r>
              <a:rPr lang="en-US" sz="4400" i="1" dirty="0" smtClean="0"/>
              <a:t>How much, for whom, at what cost and when?</a:t>
            </a:r>
            <a:endParaRPr lang="en-US" sz="4400" i="1" dirty="0"/>
          </a:p>
        </p:txBody>
      </p:sp>
      <p:sp>
        <p:nvSpPr>
          <p:cNvPr id="3" name="Subtitle 2"/>
          <p:cNvSpPr>
            <a:spLocks noGrp="1"/>
          </p:cNvSpPr>
          <p:nvPr>
            <p:ph type="subTitle" idx="1"/>
          </p:nvPr>
        </p:nvSpPr>
        <p:spPr>
          <a:xfrm>
            <a:off x="539552" y="5458168"/>
            <a:ext cx="5474920" cy="452164"/>
          </a:xfrm>
        </p:spPr>
        <p:txBody>
          <a:bodyPr>
            <a:normAutofit fontScale="25000" lnSpcReduction="20000"/>
          </a:bodyPr>
          <a:lstStyle/>
          <a:p>
            <a:endParaRPr lang="en-US" dirty="0" smtClean="0"/>
          </a:p>
          <a:p>
            <a:r>
              <a:rPr lang="en-US" sz="7600" b="1" dirty="0" smtClean="0"/>
              <a:t>Dan </a:t>
            </a:r>
            <a:r>
              <a:rPr lang="en-US" sz="7600" b="1" dirty="0" smtClean="0"/>
              <a:t>Lewis (in personal capacity)  </a:t>
            </a:r>
            <a:r>
              <a:rPr lang="en-US" sz="7600" b="1" dirty="0" smtClean="0"/>
              <a:t>– 8</a:t>
            </a:r>
            <a:r>
              <a:rPr lang="en-US" sz="7600" b="1" baseline="30000" dirty="0" smtClean="0"/>
              <a:t>th</a:t>
            </a:r>
            <a:r>
              <a:rPr lang="en-US" sz="7600" b="1" dirty="0" smtClean="0"/>
              <a:t> September 2014, London.</a:t>
            </a:r>
            <a:r>
              <a:rPr lang="en-US" sz="7600" dirty="0" smtClean="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466317"/>
            <a:ext cx="2998645" cy="187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09120"/>
            <a:ext cx="37147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6053524"/>
            <a:ext cx="974047" cy="804476"/>
          </a:xfrm>
          <a:prstGeom prst="rect">
            <a:avLst/>
          </a:prstGeom>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918125"/>
            <a:ext cx="2929507" cy="182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4472" y="3847872"/>
            <a:ext cx="2372066" cy="158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332656"/>
            <a:ext cx="3718560" cy="3429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a:bodyPr>
          <a:lstStyle/>
          <a:p>
            <a:r>
              <a:rPr lang="en-US" dirty="0" smtClean="0"/>
              <a:t>Infrastructure Policy Environment</a:t>
            </a:r>
            <a:endParaRPr lang="en-US" dirty="0">
              <a:solidFill>
                <a:schemeClr val="tx2"/>
              </a:solidFill>
            </a:endParaRPr>
          </a:p>
        </p:txBody>
      </p:sp>
      <p:sp>
        <p:nvSpPr>
          <p:cNvPr id="3" name="Text Placeholder 2"/>
          <p:cNvSpPr>
            <a:spLocks noGrp="1"/>
          </p:cNvSpPr>
          <p:nvPr>
            <p:ph type="body" sz="quarter" idx="10"/>
          </p:nvPr>
        </p:nvSpPr>
        <p:spPr>
          <a:xfrm>
            <a:off x="395536" y="1268760"/>
            <a:ext cx="8208912" cy="3884206"/>
          </a:xfrm>
        </p:spPr>
        <p:txBody>
          <a:bodyPr>
            <a:normAutofit/>
          </a:bodyPr>
          <a:lstStyle/>
          <a:p>
            <a:pPr lvl="1"/>
            <a:endParaRPr lang="en-US" dirty="0" smtClean="0"/>
          </a:p>
          <a:p>
            <a:pPr marL="517525" lvl="1" indent="0">
              <a:buNone/>
            </a:pPr>
            <a:endParaRPr lang="en-US" dirty="0" smtClean="0"/>
          </a:p>
          <a:p>
            <a:pPr lvl="1"/>
            <a:r>
              <a:rPr lang="en-US" b="1" i="1" dirty="0" smtClean="0"/>
              <a:t>A wish list of construction, engineering and Blue Chip Consultancy Industries</a:t>
            </a:r>
          </a:p>
          <a:p>
            <a:pPr lvl="1"/>
            <a:r>
              <a:rPr lang="en-US" dirty="0" smtClean="0"/>
              <a:t>Mantra of spending is always good and adds value</a:t>
            </a:r>
          </a:p>
          <a:p>
            <a:pPr marL="517525" lvl="1" indent="0">
              <a:buNone/>
            </a:pPr>
            <a:endParaRPr lang="en-US" dirty="0" smtClean="0"/>
          </a:p>
        </p:txBody>
      </p:sp>
    </p:spTree>
    <p:extLst>
      <p:ext uri="{BB962C8B-B14F-4D97-AF65-F5344CB8AC3E}">
        <p14:creationId xmlns:p14="http://schemas.microsoft.com/office/powerpoint/2010/main" val="17970672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fontScale="90000"/>
          </a:bodyPr>
          <a:lstStyle/>
          <a:p>
            <a:r>
              <a:rPr lang="en-US" dirty="0" smtClean="0"/>
              <a:t>Infrastructure Policy – A new Approach</a:t>
            </a:r>
            <a:endParaRPr lang="en-US" dirty="0">
              <a:solidFill>
                <a:schemeClr val="tx2"/>
              </a:solidFill>
            </a:endParaRPr>
          </a:p>
        </p:txBody>
      </p:sp>
      <p:sp>
        <p:nvSpPr>
          <p:cNvPr id="3" name="Text Placeholder 2"/>
          <p:cNvSpPr>
            <a:spLocks noGrp="1"/>
          </p:cNvSpPr>
          <p:nvPr>
            <p:ph type="body" sz="quarter" idx="10"/>
          </p:nvPr>
        </p:nvSpPr>
        <p:spPr>
          <a:xfrm>
            <a:off x="467544" y="1633026"/>
            <a:ext cx="8208912" cy="3884206"/>
          </a:xfrm>
        </p:spPr>
        <p:txBody>
          <a:bodyPr>
            <a:normAutofit/>
          </a:bodyPr>
          <a:lstStyle/>
          <a:p>
            <a:pPr lvl="1"/>
            <a:endParaRPr lang="en-US" dirty="0" smtClean="0"/>
          </a:p>
          <a:p>
            <a:pPr lvl="1"/>
            <a:r>
              <a:rPr lang="en-US" dirty="0" smtClean="0"/>
              <a:t>From spending driven to full spectrum CBA</a:t>
            </a:r>
          </a:p>
          <a:p>
            <a:pPr lvl="1"/>
            <a:r>
              <a:rPr lang="en-US" dirty="0" smtClean="0"/>
              <a:t>Speed up &amp; reduce cost of planning</a:t>
            </a:r>
          </a:p>
          <a:p>
            <a:pPr lvl="1"/>
            <a:r>
              <a:rPr lang="en-US" dirty="0" smtClean="0"/>
              <a:t>A shift in management – public to private</a:t>
            </a:r>
          </a:p>
          <a:p>
            <a:pPr lvl="1"/>
            <a:r>
              <a:rPr lang="en-US" dirty="0" smtClean="0"/>
              <a:t>Increase private ownership</a:t>
            </a:r>
          </a:p>
          <a:p>
            <a:pPr lvl="1"/>
            <a:r>
              <a:rPr lang="en-US" dirty="0" smtClean="0"/>
              <a:t>Enhanced open data drive – e.g. data on roads, flood plains data</a:t>
            </a:r>
          </a:p>
          <a:p>
            <a:pPr lvl="1"/>
            <a:endParaRPr lang="en-US" dirty="0" smtClean="0"/>
          </a:p>
          <a:p>
            <a:pPr marL="517525" lvl="1" indent="0">
              <a:buNone/>
            </a:pPr>
            <a:endParaRPr lang="en-US" dirty="0" smtClean="0"/>
          </a:p>
        </p:txBody>
      </p:sp>
    </p:spTree>
    <p:extLst>
      <p:ext uri="{BB962C8B-B14F-4D97-AF65-F5344CB8AC3E}">
        <p14:creationId xmlns:p14="http://schemas.microsoft.com/office/powerpoint/2010/main" val="30475637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fontScale="90000"/>
          </a:bodyPr>
          <a:lstStyle/>
          <a:p>
            <a:r>
              <a:rPr lang="en-US" dirty="0" smtClean="0"/>
              <a:t>Infrastructure Policy – A new opportunity</a:t>
            </a:r>
            <a:endParaRPr lang="en-US" dirty="0">
              <a:solidFill>
                <a:schemeClr val="tx2"/>
              </a:solidFill>
            </a:endParaRPr>
          </a:p>
        </p:txBody>
      </p:sp>
      <p:sp>
        <p:nvSpPr>
          <p:cNvPr id="3" name="Text Placeholder 2"/>
          <p:cNvSpPr>
            <a:spLocks noGrp="1"/>
          </p:cNvSpPr>
          <p:nvPr>
            <p:ph type="body" sz="quarter" idx="10"/>
          </p:nvPr>
        </p:nvSpPr>
        <p:spPr>
          <a:xfrm>
            <a:off x="467544" y="908720"/>
            <a:ext cx="8208912" cy="3884206"/>
          </a:xfrm>
        </p:spPr>
        <p:txBody>
          <a:bodyPr>
            <a:normAutofit/>
          </a:bodyPr>
          <a:lstStyle/>
          <a:p>
            <a:pPr lvl="1"/>
            <a:endParaRPr lang="en-US" dirty="0" smtClean="0"/>
          </a:p>
          <a:p>
            <a:pPr lvl="1"/>
            <a:r>
              <a:rPr lang="en-US" dirty="0" err="1" smtClean="0"/>
              <a:t>Capex</a:t>
            </a:r>
            <a:r>
              <a:rPr lang="en-US" dirty="0" smtClean="0"/>
              <a:t> smooth or lumpy?</a:t>
            </a:r>
          </a:p>
          <a:p>
            <a:pPr lvl="1"/>
            <a:r>
              <a:rPr lang="en-US" dirty="0" smtClean="0"/>
              <a:t>Create additional consumer choice?</a:t>
            </a:r>
          </a:p>
          <a:p>
            <a:pPr lvl="1"/>
            <a:r>
              <a:rPr lang="en-US" dirty="0" smtClean="0"/>
              <a:t>Crowd out existing infrastructure?</a:t>
            </a:r>
          </a:p>
          <a:p>
            <a:pPr lvl="1"/>
            <a:r>
              <a:rPr lang="en-US" dirty="0" smtClean="0"/>
              <a:t>Promote capital deepening?</a:t>
            </a:r>
          </a:p>
          <a:p>
            <a:pPr lvl="1"/>
            <a:r>
              <a:rPr lang="en-US" dirty="0" smtClean="0"/>
              <a:t>An additional asset?</a:t>
            </a:r>
          </a:p>
          <a:p>
            <a:pPr lvl="1"/>
            <a:r>
              <a:rPr lang="en-US" dirty="0" smtClean="0"/>
              <a:t>What are the on-costs?</a:t>
            </a:r>
          </a:p>
          <a:p>
            <a:pPr lvl="1"/>
            <a:r>
              <a:rPr lang="en-US" b="1" dirty="0" err="1" smtClean="0"/>
              <a:t>IoD</a:t>
            </a:r>
            <a:r>
              <a:rPr lang="en-US" b="1" dirty="0" smtClean="0"/>
              <a:t> Infrastructure Value Index in development</a:t>
            </a:r>
          </a:p>
          <a:p>
            <a:pPr lvl="1"/>
            <a:endParaRPr lang="en-US" dirty="0" smtClean="0"/>
          </a:p>
          <a:p>
            <a:pPr marL="517525" lvl="1" indent="0">
              <a:buNone/>
            </a:pPr>
            <a:endParaRPr lang="en-US" dirty="0" smtClean="0"/>
          </a:p>
        </p:txBody>
      </p:sp>
    </p:spTree>
    <p:extLst>
      <p:ext uri="{BB962C8B-B14F-4D97-AF65-F5344CB8AC3E}">
        <p14:creationId xmlns:p14="http://schemas.microsoft.com/office/powerpoint/2010/main" val="18403673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a:bodyPr>
          <a:lstStyle/>
          <a:p>
            <a:r>
              <a:rPr lang="en-US" dirty="0" smtClean="0"/>
              <a:t>3 Publications in Prospect</a:t>
            </a:r>
            <a:endParaRPr lang="en-US" dirty="0">
              <a:solidFill>
                <a:schemeClr val="tx2"/>
              </a:solidFill>
            </a:endParaRPr>
          </a:p>
        </p:txBody>
      </p:sp>
      <p:sp>
        <p:nvSpPr>
          <p:cNvPr id="3" name="Text Placeholder 2"/>
          <p:cNvSpPr>
            <a:spLocks noGrp="1"/>
          </p:cNvSpPr>
          <p:nvPr>
            <p:ph type="body" sz="quarter" idx="10"/>
          </p:nvPr>
        </p:nvSpPr>
        <p:spPr>
          <a:xfrm>
            <a:off x="467544" y="908720"/>
            <a:ext cx="8208912" cy="3884206"/>
          </a:xfrm>
        </p:spPr>
        <p:txBody>
          <a:bodyPr>
            <a:normAutofit lnSpcReduction="10000"/>
          </a:bodyPr>
          <a:lstStyle/>
          <a:p>
            <a:pPr lvl="1"/>
            <a:endParaRPr lang="en-US" dirty="0" smtClean="0"/>
          </a:p>
          <a:p>
            <a:pPr lvl="1"/>
            <a:r>
              <a:rPr lang="en-US" dirty="0" smtClean="0"/>
              <a:t>September: </a:t>
            </a:r>
            <a:r>
              <a:rPr lang="en-US" b="1" i="1" dirty="0" smtClean="0"/>
              <a:t>Infrastructure Financing</a:t>
            </a:r>
          </a:p>
          <a:p>
            <a:pPr lvl="1"/>
            <a:r>
              <a:rPr lang="en-US" dirty="0" smtClean="0"/>
              <a:t>TBC: </a:t>
            </a:r>
            <a:r>
              <a:rPr lang="en-US" b="1" i="1" dirty="0" smtClean="0"/>
              <a:t>Annual </a:t>
            </a:r>
            <a:r>
              <a:rPr lang="en-US" b="1" i="1" dirty="0" err="1" smtClean="0"/>
              <a:t>IoD</a:t>
            </a:r>
            <a:r>
              <a:rPr lang="en-US" b="1" i="1" dirty="0" smtClean="0"/>
              <a:t> Infrastructure Report</a:t>
            </a:r>
          </a:p>
          <a:p>
            <a:pPr lvl="1"/>
            <a:r>
              <a:rPr lang="en-US" dirty="0" smtClean="0"/>
              <a:t>October/November: </a:t>
            </a:r>
            <a:r>
              <a:rPr lang="en-US" b="1" i="1" dirty="0" smtClean="0"/>
              <a:t>Airports: Evolutionary Optimal Decision Time</a:t>
            </a:r>
          </a:p>
          <a:p>
            <a:pPr marL="517525" lvl="1" indent="0">
              <a:buNone/>
            </a:pPr>
            <a:r>
              <a:rPr lang="en-US" dirty="0" smtClean="0"/>
              <a:t>Later</a:t>
            </a:r>
          </a:p>
          <a:p>
            <a:pPr marL="517525" lvl="1" indent="0">
              <a:buNone/>
            </a:pPr>
            <a:r>
              <a:rPr lang="en-US" b="1" i="1" dirty="0" smtClean="0"/>
              <a:t>Broadband – faster, cheaper, how?</a:t>
            </a:r>
          </a:p>
          <a:p>
            <a:pPr marL="517525" lvl="1" indent="0">
              <a:buNone/>
            </a:pPr>
            <a:r>
              <a:rPr lang="en-US" b="1" dirty="0" smtClean="0"/>
              <a:t>Trains</a:t>
            </a:r>
          </a:p>
          <a:p>
            <a:pPr marL="517525" lvl="1" indent="0">
              <a:buNone/>
            </a:pPr>
            <a:r>
              <a:rPr lang="en-US" b="1" dirty="0" smtClean="0"/>
              <a:t>Housing?</a:t>
            </a:r>
          </a:p>
          <a:p>
            <a:pPr marL="517525" lvl="1" indent="0">
              <a:buNone/>
            </a:pPr>
            <a:endParaRPr lang="en-US" dirty="0" smtClean="0"/>
          </a:p>
          <a:p>
            <a:pPr marL="517525" lvl="1" indent="0">
              <a:buNone/>
            </a:pPr>
            <a:endParaRPr lang="en-US"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042818"/>
            <a:ext cx="97472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2254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fontScale="90000"/>
          </a:bodyPr>
          <a:lstStyle/>
          <a:p>
            <a:r>
              <a:rPr lang="en-US" dirty="0" smtClean="0"/>
              <a:t>Infrastructure Finance in prolonged period of Austerity</a:t>
            </a:r>
            <a:endParaRPr lang="en-US" dirty="0">
              <a:solidFill>
                <a:schemeClr val="tx2"/>
              </a:solidFill>
            </a:endParaRPr>
          </a:p>
        </p:txBody>
      </p:sp>
      <p:sp>
        <p:nvSpPr>
          <p:cNvPr id="3" name="Text Placeholder 2"/>
          <p:cNvSpPr>
            <a:spLocks noGrp="1"/>
          </p:cNvSpPr>
          <p:nvPr>
            <p:ph type="body" sz="quarter" idx="10"/>
          </p:nvPr>
        </p:nvSpPr>
        <p:spPr>
          <a:xfrm>
            <a:off x="467544" y="1340768"/>
            <a:ext cx="8208912" cy="3452158"/>
          </a:xfrm>
        </p:spPr>
        <p:txBody>
          <a:bodyPr>
            <a:normAutofit/>
          </a:bodyPr>
          <a:lstStyle/>
          <a:p>
            <a:pPr lvl="1"/>
            <a:endParaRPr lang="en-US" dirty="0" smtClean="0"/>
          </a:p>
          <a:p>
            <a:pPr lvl="1"/>
            <a:r>
              <a:rPr lang="en-US" dirty="0" smtClean="0"/>
              <a:t>PFI to PF2 – </a:t>
            </a:r>
            <a:r>
              <a:rPr lang="en-US" dirty="0" err="1" smtClean="0"/>
              <a:t>approx</a:t>
            </a:r>
            <a:r>
              <a:rPr lang="en-US" dirty="0" smtClean="0"/>
              <a:t> 8%</a:t>
            </a:r>
            <a:endParaRPr lang="en-US" b="1" i="1" dirty="0" smtClean="0"/>
          </a:p>
          <a:p>
            <a:pPr lvl="1"/>
            <a:r>
              <a:rPr lang="en-US" dirty="0" smtClean="0"/>
              <a:t>Electricity Market Reform – 10-12%</a:t>
            </a:r>
            <a:endParaRPr lang="en-US" b="1" i="1" dirty="0" smtClean="0"/>
          </a:p>
          <a:p>
            <a:pPr lvl="1"/>
            <a:r>
              <a:rPr lang="en-US" dirty="0" smtClean="0"/>
              <a:t>Regulated Asset Base – 3.8 – 4.9%</a:t>
            </a:r>
          </a:p>
          <a:p>
            <a:pPr lvl="1"/>
            <a:r>
              <a:rPr lang="en-US" dirty="0" smtClean="0"/>
              <a:t>30 Year Gilt Yield – 3.02%</a:t>
            </a:r>
          </a:p>
          <a:p>
            <a:pPr lvl="1"/>
            <a:r>
              <a:rPr lang="en-US" b="1" dirty="0" smtClean="0"/>
              <a:t>To watch:</a:t>
            </a:r>
            <a:r>
              <a:rPr lang="en-US" dirty="0" smtClean="0"/>
              <a:t> Network Rail debt piling up</a:t>
            </a:r>
          </a:p>
          <a:p>
            <a:pPr marL="517525" lvl="1" indent="0">
              <a:buNone/>
            </a:pPr>
            <a:endParaRPr lang="en-US" dirty="0" smtClean="0"/>
          </a:p>
          <a:p>
            <a:pPr marL="517525" lvl="1" indent="0">
              <a:buNone/>
            </a:pPr>
            <a:endParaRPr lang="en-US"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042818"/>
            <a:ext cx="97472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0803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a:bodyPr>
          <a:lstStyle/>
          <a:p>
            <a:r>
              <a:rPr lang="en-US" dirty="0" smtClean="0"/>
              <a:t>Airports – South-East Expansion</a:t>
            </a:r>
            <a:endParaRPr lang="en-US" dirty="0">
              <a:solidFill>
                <a:schemeClr val="tx2"/>
              </a:solidFill>
            </a:endParaRPr>
          </a:p>
        </p:txBody>
      </p:sp>
      <p:sp>
        <p:nvSpPr>
          <p:cNvPr id="3" name="Text Placeholder 2"/>
          <p:cNvSpPr>
            <a:spLocks noGrp="1"/>
          </p:cNvSpPr>
          <p:nvPr>
            <p:ph type="body" sz="quarter" idx="10"/>
          </p:nvPr>
        </p:nvSpPr>
        <p:spPr>
          <a:xfrm>
            <a:off x="467544" y="908720"/>
            <a:ext cx="8208912" cy="3884206"/>
          </a:xfrm>
        </p:spPr>
        <p:txBody>
          <a:bodyPr>
            <a:normAutofit fontScale="92500" lnSpcReduction="20000"/>
          </a:bodyPr>
          <a:lstStyle/>
          <a:p>
            <a:pPr lvl="1"/>
            <a:endParaRPr lang="en-US" dirty="0" smtClean="0"/>
          </a:p>
          <a:p>
            <a:pPr lvl="1"/>
            <a:r>
              <a:rPr lang="en-US" dirty="0" smtClean="0"/>
              <a:t>Review in progress of </a:t>
            </a:r>
            <a:r>
              <a:rPr lang="en-US" dirty="0" err="1" smtClean="0"/>
              <a:t>IoD</a:t>
            </a:r>
            <a:r>
              <a:rPr lang="en-US" dirty="0" smtClean="0"/>
              <a:t> policy</a:t>
            </a:r>
            <a:endParaRPr lang="en-US" b="1" i="1" dirty="0" smtClean="0"/>
          </a:p>
          <a:p>
            <a:pPr lvl="1"/>
            <a:r>
              <a:rPr lang="en-US" dirty="0" smtClean="0"/>
              <a:t>Will not be bound by shortlist, SIFT criteria or timeframes of the Davies Commission</a:t>
            </a:r>
            <a:endParaRPr lang="en-US" b="1" i="1" dirty="0" smtClean="0"/>
          </a:p>
          <a:p>
            <a:pPr lvl="1"/>
            <a:r>
              <a:rPr lang="en-US" dirty="0" smtClean="0"/>
              <a:t>Will ask different questions, model different scenarios</a:t>
            </a:r>
          </a:p>
          <a:p>
            <a:pPr lvl="1"/>
            <a:r>
              <a:rPr lang="en-US" dirty="0" smtClean="0"/>
              <a:t>And be conscious to cost of public purse, consumer choice, competition, and range of existing and future business models</a:t>
            </a:r>
          </a:p>
          <a:p>
            <a:pPr lvl="1"/>
            <a:r>
              <a:rPr lang="en-US" dirty="0" smtClean="0"/>
              <a:t>ITE – Piraeus </a:t>
            </a:r>
            <a:r>
              <a:rPr lang="en-US" dirty="0" err="1" smtClean="0"/>
              <a:t>Harbour</a:t>
            </a:r>
            <a:r>
              <a:rPr lang="en-US" dirty="0" smtClean="0"/>
              <a:t> of 21</a:t>
            </a:r>
            <a:r>
              <a:rPr lang="en-US" baseline="30000" dirty="0" smtClean="0"/>
              <a:t>st</a:t>
            </a:r>
            <a:r>
              <a:rPr lang="en-US" dirty="0" smtClean="0"/>
              <a:t> Century with </a:t>
            </a:r>
            <a:r>
              <a:rPr lang="en-US" dirty="0" err="1" smtClean="0"/>
              <a:t>BoJo</a:t>
            </a:r>
            <a:r>
              <a:rPr lang="en-US" dirty="0" smtClean="0"/>
              <a:t> as Pericles?</a:t>
            </a:r>
          </a:p>
          <a:p>
            <a:pPr lvl="1"/>
            <a:r>
              <a:rPr lang="en-US" dirty="0" smtClean="0"/>
              <a:t>Or a “Megaproject” (Prof. Bent </a:t>
            </a:r>
            <a:r>
              <a:rPr lang="en-US" dirty="0" err="1" smtClean="0"/>
              <a:t>Flvbjerg</a:t>
            </a:r>
            <a:r>
              <a:rPr lang="en-US" dirty="0" smtClean="0"/>
              <a:t>) destined for repetition of Megaproject </a:t>
            </a:r>
            <a:r>
              <a:rPr lang="en-US" b="1" i="1" dirty="0" smtClean="0"/>
              <a:t>Iron Law</a:t>
            </a:r>
            <a:r>
              <a:rPr lang="en-US" dirty="0" smtClean="0"/>
              <a:t>?</a:t>
            </a:r>
          </a:p>
          <a:p>
            <a:pPr marL="517525" lvl="1" indent="0">
              <a:buNone/>
            </a:pPr>
            <a:endParaRPr lang="en-US" dirty="0" smtClean="0"/>
          </a:p>
          <a:p>
            <a:pPr marL="517525" lvl="1" indent="0">
              <a:buNone/>
            </a:pPr>
            <a:endParaRPr lang="en-US" dirty="0" smtClean="0"/>
          </a:p>
        </p:txBody>
      </p:sp>
    </p:spTree>
    <p:extLst>
      <p:ext uri="{BB962C8B-B14F-4D97-AF65-F5344CB8AC3E}">
        <p14:creationId xmlns:p14="http://schemas.microsoft.com/office/powerpoint/2010/main" val="26627506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a:bodyPr>
          <a:lstStyle/>
          <a:p>
            <a:r>
              <a:rPr lang="en-US" dirty="0" smtClean="0"/>
              <a:t>Spaceports</a:t>
            </a:r>
            <a:endParaRPr lang="en-US" dirty="0">
              <a:solidFill>
                <a:schemeClr val="tx2"/>
              </a:solidFill>
            </a:endParaRPr>
          </a:p>
        </p:txBody>
      </p:sp>
      <p:sp>
        <p:nvSpPr>
          <p:cNvPr id="3" name="Text Placeholder 2"/>
          <p:cNvSpPr>
            <a:spLocks noGrp="1"/>
          </p:cNvSpPr>
          <p:nvPr>
            <p:ph type="body" sz="quarter" idx="10"/>
          </p:nvPr>
        </p:nvSpPr>
        <p:spPr>
          <a:xfrm>
            <a:off x="467544" y="908720"/>
            <a:ext cx="8208912" cy="3884206"/>
          </a:xfrm>
        </p:spPr>
        <p:txBody>
          <a:bodyPr>
            <a:normAutofit/>
          </a:bodyPr>
          <a:lstStyle/>
          <a:p>
            <a:pPr lvl="1"/>
            <a:endParaRPr lang="en-US" dirty="0" smtClean="0"/>
          </a:p>
          <a:p>
            <a:pPr lvl="1"/>
            <a:r>
              <a:rPr lang="en-US" dirty="0" smtClean="0"/>
              <a:t>Submitted to Review – findings announced Farnborough</a:t>
            </a:r>
          </a:p>
          <a:p>
            <a:pPr lvl="1"/>
            <a:r>
              <a:rPr lang="en-US" b="1" i="1" dirty="0" smtClean="0"/>
              <a:t>Shortlist: </a:t>
            </a:r>
            <a:r>
              <a:rPr lang="en-US" b="1" i="1" dirty="0" err="1" smtClean="0"/>
              <a:t>Newquay</a:t>
            </a:r>
            <a:r>
              <a:rPr lang="en-US" b="1" i="1" dirty="0" smtClean="0"/>
              <a:t>, </a:t>
            </a:r>
            <a:r>
              <a:rPr lang="en-US" b="1" i="1" dirty="0" err="1" smtClean="0"/>
              <a:t>Llanbedr</a:t>
            </a:r>
            <a:r>
              <a:rPr lang="en-US" b="1" i="1" dirty="0"/>
              <a:t> </a:t>
            </a:r>
            <a:r>
              <a:rPr lang="en-US" b="1" i="1" dirty="0" smtClean="0"/>
              <a:t>and 6 in Scotland</a:t>
            </a:r>
          </a:p>
          <a:p>
            <a:pPr lvl="1"/>
            <a:r>
              <a:rPr lang="en-GB" dirty="0"/>
              <a:t>Stornoway, </a:t>
            </a:r>
            <a:r>
              <a:rPr lang="en-GB" dirty="0" err="1"/>
              <a:t>Lossiemouth</a:t>
            </a:r>
            <a:r>
              <a:rPr lang="en-GB" dirty="0"/>
              <a:t>, </a:t>
            </a:r>
            <a:r>
              <a:rPr lang="en-GB" dirty="0" err="1"/>
              <a:t>Kinloss</a:t>
            </a:r>
            <a:r>
              <a:rPr lang="en-GB" dirty="0"/>
              <a:t>, </a:t>
            </a:r>
            <a:r>
              <a:rPr lang="en-GB" dirty="0" err="1"/>
              <a:t>Leuchars</a:t>
            </a:r>
            <a:r>
              <a:rPr lang="en-GB" dirty="0"/>
              <a:t>, </a:t>
            </a:r>
            <a:r>
              <a:rPr lang="en-GB" dirty="0" err="1"/>
              <a:t>Campbelltown</a:t>
            </a:r>
            <a:r>
              <a:rPr lang="en-GB" dirty="0"/>
              <a:t>, and Glasgow Prestwick</a:t>
            </a:r>
            <a:endParaRPr lang="en-US" b="1" i="1" dirty="0" smtClean="0"/>
          </a:p>
          <a:p>
            <a:pPr marL="517525" lvl="1" indent="0">
              <a:buNone/>
            </a:pPr>
            <a:endParaRPr lang="en-US" dirty="0" smtClean="0"/>
          </a:p>
          <a:p>
            <a:pPr marL="517525" lvl="1"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404664"/>
            <a:ext cx="7016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7652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lang="en-GB" dirty="0" smtClean="0"/>
              <a:t>Vehicles in Prospect - UK</a:t>
            </a:r>
            <a:br>
              <a:rPr lang="en-GB" dirty="0" smtClean="0"/>
            </a:b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6" y="1052736"/>
            <a:ext cx="2014538"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2481264"/>
            <a:ext cx="2089920" cy="164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a:spLocks noGrp="1"/>
          </p:cNvSpPr>
          <p:nvPr>
            <p:ph type="body" sz="quarter" idx="10"/>
          </p:nvPr>
        </p:nvSpPr>
        <p:spPr>
          <a:xfrm>
            <a:off x="3419872" y="1472570"/>
            <a:ext cx="5041775" cy="1809726"/>
          </a:xfrm>
        </p:spPr>
        <p:txBody>
          <a:bodyPr/>
          <a:lstStyle/>
          <a:p>
            <a:r>
              <a:rPr lang="en-GB" sz="2400" dirty="0" smtClean="0"/>
              <a:t>Later? </a:t>
            </a:r>
            <a:r>
              <a:rPr lang="en-GB" sz="2400" dirty="0" err="1" smtClean="0"/>
              <a:t>Masten</a:t>
            </a:r>
            <a:r>
              <a:rPr lang="en-GB" sz="2400" dirty="0" smtClean="0"/>
              <a:t> Space Systems, Armadillo Aerospace, Blue Origin</a:t>
            </a:r>
          </a:p>
          <a:p>
            <a:r>
              <a:rPr lang="en-GB" sz="2400" b="1" dirty="0" smtClean="0"/>
              <a:t>Not about who launches first</a:t>
            </a:r>
          </a:p>
          <a:p>
            <a:r>
              <a:rPr lang="en-GB" sz="2400" dirty="0" smtClean="0"/>
              <a:t>But who launches how often, from where and at what price</a:t>
            </a: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573016"/>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4666009"/>
            <a:ext cx="7016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0768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satellite launch from UK?</a:t>
            </a:r>
            <a:endParaRPr lang="en-GB" dirty="0"/>
          </a:p>
        </p:txBody>
      </p:sp>
      <p:sp>
        <p:nvSpPr>
          <p:cNvPr id="3" name="Text Placeholder 2"/>
          <p:cNvSpPr>
            <a:spLocks noGrp="1"/>
          </p:cNvSpPr>
          <p:nvPr>
            <p:ph type="body" sz="quarter" idx="10"/>
          </p:nvPr>
        </p:nvSpPr>
        <p:spPr>
          <a:xfrm>
            <a:off x="395536" y="1052736"/>
            <a:ext cx="4407024" cy="3496342"/>
          </a:xfrm>
        </p:spPr>
        <p:txBody>
          <a:bodyPr/>
          <a:lstStyle/>
          <a:p>
            <a:r>
              <a:rPr lang="en-GB" b="1" dirty="0" smtClean="0"/>
              <a:t>Air launched proposals</a:t>
            </a:r>
          </a:p>
          <a:p>
            <a:r>
              <a:rPr lang="en-GB" dirty="0" smtClean="0"/>
              <a:t>From 2020s possible</a:t>
            </a:r>
          </a:p>
          <a:p>
            <a:r>
              <a:rPr lang="en-GB" dirty="0" smtClean="0"/>
              <a:t>Research going into vertical launch from UK</a:t>
            </a:r>
          </a:p>
          <a:p>
            <a:r>
              <a:rPr lang="en-GB" dirty="0" smtClean="0"/>
              <a:t>&lt; 500 kg</a:t>
            </a:r>
          </a:p>
          <a:p>
            <a:r>
              <a:rPr lang="en-GB" dirty="0" smtClean="0"/>
              <a:t>Requires different kind of spaceport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817" y="1294615"/>
            <a:ext cx="2361059" cy="17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106646"/>
            <a:ext cx="3058788" cy="171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276" y="4826055"/>
            <a:ext cx="81121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3846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82000" cy="664797"/>
          </a:xfrm>
        </p:spPr>
        <p:txBody>
          <a:bodyPr/>
          <a:lstStyle/>
          <a:p>
            <a:r>
              <a:rPr lang="en-GB" dirty="0" smtClean="0"/>
              <a:t>An Independent Scotland ?</a:t>
            </a:r>
            <a:endParaRPr lang="en-GB" dirty="0"/>
          </a:p>
        </p:txBody>
      </p:sp>
      <p:sp>
        <p:nvSpPr>
          <p:cNvPr id="8" name="Subtitle 2"/>
          <p:cNvSpPr txBox="1">
            <a:spLocks/>
          </p:cNvSpPr>
          <p:nvPr/>
        </p:nvSpPr>
        <p:spPr>
          <a:xfrm>
            <a:off x="524312" y="5375025"/>
            <a:ext cx="4839776" cy="535307"/>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7" name="Text Placeholder 2"/>
          <p:cNvSpPr>
            <a:spLocks noGrp="1"/>
          </p:cNvSpPr>
          <p:nvPr>
            <p:ph type="body" sz="quarter" idx="10"/>
          </p:nvPr>
        </p:nvSpPr>
        <p:spPr>
          <a:xfrm>
            <a:off x="467544" y="2204864"/>
            <a:ext cx="8208912" cy="3170161"/>
          </a:xfrm>
        </p:spPr>
        <p:txBody>
          <a:bodyPr>
            <a:normAutofit fontScale="92500" lnSpcReduction="20000"/>
          </a:bodyPr>
          <a:lstStyle/>
          <a:p>
            <a:pPr lvl="1"/>
            <a:endParaRPr lang="en-US" dirty="0" smtClean="0"/>
          </a:p>
          <a:p>
            <a:pPr lvl="1"/>
            <a:r>
              <a:rPr lang="en-US" dirty="0" smtClean="0"/>
              <a:t>Major risk of stranded</a:t>
            </a:r>
          </a:p>
          <a:p>
            <a:pPr lvl="1"/>
            <a:r>
              <a:rPr lang="en-US" dirty="0" smtClean="0"/>
              <a:t> infrastructure assets</a:t>
            </a:r>
          </a:p>
          <a:p>
            <a:pPr lvl="1"/>
            <a:r>
              <a:rPr lang="en-US" dirty="0" smtClean="0"/>
              <a:t>Will </a:t>
            </a:r>
            <a:r>
              <a:rPr lang="en-US" dirty="0" err="1" smtClean="0"/>
              <a:t>rUK</a:t>
            </a:r>
            <a:r>
              <a:rPr lang="en-US" dirty="0" smtClean="0"/>
              <a:t> pay for Scotland’s</a:t>
            </a:r>
          </a:p>
          <a:p>
            <a:pPr lvl="1"/>
            <a:r>
              <a:rPr lang="en-US" dirty="0" smtClean="0"/>
              <a:t>Oil and subsidize their renewables and 100% 2020 target not possible without exports to England?</a:t>
            </a:r>
          </a:p>
          <a:p>
            <a:pPr lvl="1"/>
            <a:r>
              <a:rPr lang="en-US" dirty="0" smtClean="0"/>
              <a:t>Transmission upgrades on hold – size of Scottish domestic market and tax base not enough to meet the cost</a:t>
            </a:r>
          </a:p>
          <a:p>
            <a:pPr marL="517525" lvl="1" indent="0">
              <a:buNone/>
            </a:pPr>
            <a:endParaRPr lang="en-US"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980728"/>
            <a:ext cx="3329186" cy="24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1662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Breakdown of talk:</a:t>
            </a:r>
            <a:endParaRPr lang="en-US" dirty="0">
              <a:solidFill>
                <a:schemeClr val="tx2"/>
              </a:solidFill>
            </a:endParaRPr>
          </a:p>
        </p:txBody>
      </p:sp>
      <p:sp>
        <p:nvSpPr>
          <p:cNvPr id="3" name="Text Placeholder 2"/>
          <p:cNvSpPr>
            <a:spLocks noGrp="1"/>
          </p:cNvSpPr>
          <p:nvPr>
            <p:ph type="body" sz="quarter" idx="10"/>
          </p:nvPr>
        </p:nvSpPr>
        <p:spPr>
          <a:xfrm>
            <a:off x="381000" y="1340768"/>
            <a:ext cx="8382000" cy="4066729"/>
          </a:xfrm>
        </p:spPr>
        <p:txBody>
          <a:bodyPr>
            <a:normAutofit/>
          </a:bodyPr>
          <a:lstStyle/>
          <a:p>
            <a:pPr lvl="1"/>
            <a:r>
              <a:rPr lang="en-US" dirty="0" smtClean="0"/>
              <a:t>About me</a:t>
            </a:r>
          </a:p>
          <a:p>
            <a:pPr lvl="1"/>
            <a:r>
              <a:rPr lang="en-US" dirty="0" smtClean="0"/>
              <a:t>Defining &amp; Scoping Infrastructure</a:t>
            </a:r>
          </a:p>
          <a:p>
            <a:pPr lvl="1"/>
            <a:r>
              <a:rPr lang="en-US" dirty="0" smtClean="0"/>
              <a:t>Some Guiding Principles</a:t>
            </a:r>
          </a:p>
          <a:p>
            <a:pPr lvl="1"/>
            <a:r>
              <a:rPr lang="en-US" dirty="0" smtClean="0"/>
              <a:t>The Infrastructure Challenge</a:t>
            </a:r>
          </a:p>
          <a:p>
            <a:pPr lvl="1"/>
            <a:r>
              <a:rPr lang="en-US" dirty="0" smtClean="0"/>
              <a:t>Infrastructure Finance</a:t>
            </a:r>
          </a:p>
          <a:p>
            <a:pPr lvl="1"/>
            <a:r>
              <a:rPr lang="en-US" b="1" dirty="0" smtClean="0"/>
              <a:t>Topical issues</a:t>
            </a:r>
            <a:r>
              <a:rPr lang="en-US" dirty="0" smtClean="0"/>
              <a:t>: Airports, Spaceports, Scotland, National Infrastructure Commission?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82000" cy="1329595"/>
          </a:xfrm>
        </p:spPr>
        <p:txBody>
          <a:bodyPr/>
          <a:lstStyle/>
          <a:p>
            <a:r>
              <a:rPr lang="en-GB" dirty="0" smtClean="0"/>
              <a:t>An Independent Infrastructure Commission?</a:t>
            </a:r>
            <a:endParaRPr lang="en-GB" dirty="0"/>
          </a:p>
        </p:txBody>
      </p:sp>
      <p:sp>
        <p:nvSpPr>
          <p:cNvPr id="8" name="Subtitle 2"/>
          <p:cNvSpPr txBox="1">
            <a:spLocks/>
          </p:cNvSpPr>
          <p:nvPr/>
        </p:nvSpPr>
        <p:spPr>
          <a:xfrm>
            <a:off x="524312" y="5375025"/>
            <a:ext cx="4839776" cy="535307"/>
          </a:xfrm>
          <a:prstGeom prst="rect">
            <a:avLst/>
          </a:prstGeom>
        </p:spPr>
        <p:txBody>
          <a:bodyPr>
            <a:normAutofit fontScale="25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7600" b="1" dirty="0" smtClean="0"/>
              <a:t>Dan Lewis – 7</a:t>
            </a:r>
            <a:r>
              <a:rPr lang="en-US" sz="7600" b="1" baseline="30000" dirty="0" smtClean="0"/>
              <a:t>th</a:t>
            </a:r>
            <a:r>
              <a:rPr lang="en-US" sz="7600" b="1" dirty="0" smtClean="0"/>
              <a:t> July 2014, 116 Pall Mall.</a:t>
            </a:r>
            <a:r>
              <a:rPr lang="en-US" sz="7600" dirty="0" smtClean="0"/>
              <a:t>  </a:t>
            </a:r>
          </a:p>
        </p:txBody>
      </p:sp>
      <p:sp>
        <p:nvSpPr>
          <p:cNvPr id="7" name="Text Placeholder 2"/>
          <p:cNvSpPr>
            <a:spLocks noGrp="1"/>
          </p:cNvSpPr>
          <p:nvPr>
            <p:ph type="body" sz="quarter" idx="10"/>
          </p:nvPr>
        </p:nvSpPr>
        <p:spPr>
          <a:xfrm>
            <a:off x="467544" y="1412776"/>
            <a:ext cx="8208912" cy="3884206"/>
          </a:xfrm>
        </p:spPr>
        <p:txBody>
          <a:bodyPr>
            <a:normAutofit/>
          </a:bodyPr>
          <a:lstStyle/>
          <a:p>
            <a:pPr lvl="1"/>
            <a:endParaRPr lang="en-US" dirty="0" smtClean="0"/>
          </a:p>
          <a:p>
            <a:pPr lvl="1"/>
            <a:r>
              <a:rPr lang="en-US" dirty="0" smtClean="0"/>
              <a:t>Could create a tax-funded body that always argues for tax-funded infrastructure</a:t>
            </a:r>
          </a:p>
          <a:p>
            <a:pPr lvl="1"/>
            <a:r>
              <a:rPr lang="en-US" dirty="0" smtClean="0"/>
              <a:t>But clearly a need to develop a more systemic approach to infrastructure </a:t>
            </a:r>
          </a:p>
          <a:p>
            <a:pPr lvl="1"/>
            <a:r>
              <a:rPr lang="en-US" dirty="0" smtClean="0"/>
              <a:t>Which Olympic Delivery Authority did – albeit under </a:t>
            </a:r>
            <a:r>
              <a:rPr lang="en-US" dirty="0" err="1" smtClean="0"/>
              <a:t>unmoveable</a:t>
            </a:r>
            <a:r>
              <a:rPr lang="en-US" dirty="0" smtClean="0"/>
              <a:t> time constraint</a:t>
            </a:r>
          </a:p>
          <a:p>
            <a:pPr lvl="1"/>
            <a:endParaRPr lang="en-US" dirty="0" smtClean="0"/>
          </a:p>
          <a:p>
            <a:pPr marL="517525" lvl="1" indent="0">
              <a:buNone/>
            </a:pPr>
            <a:endParaRPr lang="en-US" dirty="0" smtClean="0"/>
          </a:p>
          <a:p>
            <a:pPr marL="517525" lvl="1" indent="0">
              <a:buNone/>
            </a:pPr>
            <a:endParaRPr lang="en-US" dirty="0" smtClean="0"/>
          </a:p>
        </p:txBody>
      </p:sp>
    </p:spTree>
    <p:extLst>
      <p:ext uri="{BB962C8B-B14F-4D97-AF65-F5344CB8AC3E}">
        <p14:creationId xmlns:p14="http://schemas.microsoft.com/office/powerpoint/2010/main" val="21611831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82000" cy="664797"/>
          </a:xfrm>
        </p:spPr>
        <p:txBody>
          <a:bodyPr/>
          <a:lstStyle/>
          <a:p>
            <a:r>
              <a:rPr lang="en-GB" dirty="0" err="1" smtClean="0"/>
              <a:t>Thankyou</a:t>
            </a:r>
            <a:endParaRPr lang="en-GB" dirty="0"/>
          </a:p>
        </p:txBody>
      </p:sp>
      <p:sp>
        <p:nvSpPr>
          <p:cNvPr id="8" name="Subtitle 2"/>
          <p:cNvSpPr txBox="1">
            <a:spLocks/>
          </p:cNvSpPr>
          <p:nvPr/>
        </p:nvSpPr>
        <p:spPr>
          <a:xfrm>
            <a:off x="524312" y="5375025"/>
            <a:ext cx="4839776" cy="535307"/>
          </a:xfrm>
          <a:prstGeom prst="rect">
            <a:avLst/>
          </a:prstGeom>
        </p:spPr>
        <p:txBody>
          <a:bodyPr>
            <a:normAutofit fontScale="25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7600" b="1" dirty="0" smtClean="0"/>
              <a:t>Dan Lewis – </a:t>
            </a:r>
            <a:r>
              <a:rPr lang="en-US" sz="7600" b="1" dirty="0" smtClean="0"/>
              <a:t>speaking in personal capacity</a:t>
            </a:r>
            <a:endParaRPr lang="en-US" sz="7600" dirty="0" smtClean="0"/>
          </a:p>
        </p:txBody>
      </p:sp>
      <p:sp>
        <p:nvSpPr>
          <p:cNvPr id="7" name="Text Placeholder 2"/>
          <p:cNvSpPr>
            <a:spLocks noGrp="1"/>
          </p:cNvSpPr>
          <p:nvPr>
            <p:ph type="body" sz="quarter" idx="10"/>
          </p:nvPr>
        </p:nvSpPr>
        <p:spPr>
          <a:xfrm>
            <a:off x="467544" y="1412776"/>
            <a:ext cx="8208912" cy="3884206"/>
          </a:xfrm>
        </p:spPr>
        <p:txBody>
          <a:bodyPr>
            <a:normAutofit/>
          </a:bodyPr>
          <a:lstStyle/>
          <a:p>
            <a:pPr marL="517525" lvl="1" indent="0">
              <a:buNone/>
            </a:pPr>
            <a:endParaRPr lang="en-US" dirty="0" smtClean="0"/>
          </a:p>
          <a:p>
            <a:pPr lvl="1"/>
            <a:r>
              <a:rPr lang="en-US" dirty="0" smtClean="0"/>
              <a:t>Questions, ideas, critiques etc. – all welcome</a:t>
            </a:r>
          </a:p>
          <a:p>
            <a:pPr lvl="1"/>
            <a:endParaRPr lang="en-US" dirty="0" smtClean="0"/>
          </a:p>
          <a:p>
            <a:pPr lvl="1"/>
            <a:r>
              <a:rPr lang="en-US" dirty="0" smtClean="0">
                <a:hlinkClick r:id="rId5"/>
              </a:rPr>
              <a:t>dan@future-es.com</a:t>
            </a:r>
          </a:p>
          <a:p>
            <a:pPr lvl="1"/>
            <a:r>
              <a:rPr lang="en-US" dirty="0" smtClean="0">
                <a:hlinkClick r:id="rId5"/>
              </a:rPr>
              <a:t>dan@economicpolicycentre.com</a:t>
            </a:r>
            <a:endParaRPr lang="en-US" dirty="0" smtClean="0">
              <a:hlinkClick r:id="rId5"/>
            </a:endParaRPr>
          </a:p>
          <a:p>
            <a:pPr lvl="1"/>
            <a:r>
              <a:rPr lang="en-US" dirty="0" smtClean="0">
                <a:hlinkClick r:id="rId5"/>
              </a:rPr>
              <a:t>dan.lewis@iod.com</a:t>
            </a:r>
            <a:endParaRPr lang="en-US" dirty="0" smtClean="0"/>
          </a:p>
          <a:p>
            <a:pPr lvl="1"/>
            <a:r>
              <a:rPr lang="en-US" dirty="0" smtClean="0"/>
              <a:t>M. 07900 245 306</a:t>
            </a:r>
          </a:p>
          <a:p>
            <a:pPr marL="517525" lvl="1" indent="0">
              <a:buNone/>
            </a:pPr>
            <a:endParaRPr lang="en-US" dirty="0" smtClean="0"/>
          </a:p>
          <a:p>
            <a:pPr marL="517525" lvl="1" indent="0">
              <a:buNone/>
            </a:pPr>
            <a:endParaRPr lang="en-US" dirty="0" smtClean="0"/>
          </a:p>
        </p:txBody>
      </p:sp>
    </p:spTree>
    <p:extLst>
      <p:ext uri="{BB962C8B-B14F-4D97-AF65-F5344CB8AC3E}">
        <p14:creationId xmlns:p14="http://schemas.microsoft.com/office/powerpoint/2010/main" val="22657933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3"/>
            <a:ext cx="7681913" cy="792088"/>
          </a:xfrm>
        </p:spPr>
        <p:txBody>
          <a:bodyPr/>
          <a:lstStyle/>
          <a:p>
            <a:r>
              <a:rPr lang="en-US" dirty="0" smtClean="0"/>
              <a:t>About Dan Lewis</a:t>
            </a:r>
            <a:br>
              <a:rPr lang="en-US" dirty="0" smtClean="0"/>
            </a:br>
            <a:endParaRPr lang="en-US" sz="2400" dirty="0"/>
          </a:p>
        </p:txBody>
      </p:sp>
      <p:sp>
        <p:nvSpPr>
          <p:cNvPr id="3" name="Subtitle 2"/>
          <p:cNvSpPr>
            <a:spLocks noGrp="1"/>
          </p:cNvSpPr>
          <p:nvPr>
            <p:ph type="subTitle" idx="1"/>
          </p:nvPr>
        </p:nvSpPr>
        <p:spPr>
          <a:xfrm>
            <a:off x="611560" y="1125304"/>
            <a:ext cx="6480720" cy="4101599"/>
          </a:xfrm>
        </p:spPr>
        <p:txBody>
          <a:bodyPr>
            <a:normAutofit/>
          </a:bodyPr>
          <a:lstStyle/>
          <a:p>
            <a:pPr marL="457200" indent="-457200">
              <a:buFont typeface="Arial" pitchFamily="34" charset="0"/>
              <a:buChar char="•"/>
            </a:pPr>
            <a:r>
              <a:rPr lang="en-US" dirty="0" smtClean="0"/>
              <a:t>Outreach &amp; meetings a big part of the </a:t>
            </a:r>
            <a:r>
              <a:rPr lang="en-US" dirty="0" err="1" smtClean="0"/>
              <a:t>IoD’s</a:t>
            </a:r>
            <a:r>
              <a:rPr lang="en-US" dirty="0" smtClean="0"/>
              <a:t> work</a:t>
            </a:r>
          </a:p>
          <a:p>
            <a:pPr marL="457200" indent="-457200">
              <a:buFont typeface="Arial" pitchFamily="34" charset="0"/>
              <a:buChar char="•"/>
            </a:pPr>
            <a:r>
              <a:rPr lang="en-US" dirty="0" smtClean="0"/>
              <a:t>Working part-time for </a:t>
            </a:r>
            <a:r>
              <a:rPr lang="en-US" dirty="0" err="1" smtClean="0"/>
              <a:t>IoD</a:t>
            </a:r>
            <a:r>
              <a:rPr lang="en-US" dirty="0" smtClean="0"/>
              <a:t> since 2011</a:t>
            </a:r>
          </a:p>
          <a:p>
            <a:pPr marL="457200" indent="-457200">
              <a:buFont typeface="Arial" pitchFamily="34" charset="0"/>
              <a:buChar char="•"/>
            </a:pPr>
            <a:r>
              <a:rPr lang="en-US" dirty="0" smtClean="0"/>
              <a:t>Economic, Energy, Geospatial Data</a:t>
            </a:r>
          </a:p>
          <a:p>
            <a:pPr marL="457200" indent="-457200">
              <a:buFont typeface="Arial" pitchFamily="34" charset="0"/>
              <a:buChar char="•"/>
            </a:pPr>
            <a:r>
              <a:rPr lang="en-US" dirty="0" smtClean="0"/>
              <a:t>Research &amp; Media</a:t>
            </a:r>
          </a:p>
          <a:p>
            <a:pPr marL="457200" indent="-457200">
              <a:buFont typeface="Arial" pitchFamily="34" charset="0"/>
              <a:buChar char="•"/>
            </a:pPr>
            <a:r>
              <a:rPr lang="en-US" dirty="0" smtClean="0"/>
              <a:t>Space Economy: UK </a:t>
            </a:r>
            <a:r>
              <a:rPr lang="en-US" dirty="0" err="1" smtClean="0"/>
              <a:t>Spaceplane</a:t>
            </a:r>
            <a:r>
              <a:rPr lang="en-US" dirty="0" smtClean="0"/>
              <a:t> Regulatory Workshop Committee</a:t>
            </a:r>
          </a:p>
          <a:p>
            <a:pPr marL="457200" indent="-457200">
              <a:buFont typeface="Arial" pitchFamily="34" charset="0"/>
              <a:buChar char="•"/>
            </a:pPr>
            <a:r>
              <a:rPr lang="en-US" dirty="0" smtClean="0"/>
              <a:t>Energy </a:t>
            </a:r>
            <a:r>
              <a:rPr lang="en-US" dirty="0"/>
              <a:t>Policy and Events</a:t>
            </a:r>
          </a:p>
          <a:p>
            <a:pPr marL="457200" indent="-457200">
              <a:buFont typeface="Arial" pitchFamily="34" charset="0"/>
              <a:buChar char="•"/>
            </a:pPr>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914" y="5093624"/>
            <a:ext cx="1792573" cy="8139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049" y="1700808"/>
            <a:ext cx="867292" cy="7163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763" y="2823505"/>
            <a:ext cx="1904840" cy="913546"/>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247378"/>
            <a:ext cx="2062041" cy="50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5586" y="4046315"/>
            <a:ext cx="1347074" cy="1852693"/>
          </a:xfrm>
          <a:prstGeom prst="rect">
            <a:avLst/>
          </a:prstGeom>
        </p:spPr>
      </p:pic>
    </p:spTree>
    <p:extLst>
      <p:ext uri="{BB962C8B-B14F-4D97-AF65-F5344CB8AC3E}">
        <p14:creationId xmlns:p14="http://schemas.microsoft.com/office/powerpoint/2010/main" val="39229687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7" y="476673"/>
            <a:ext cx="5760640" cy="792088"/>
          </a:xfrm>
        </p:spPr>
        <p:txBody>
          <a:bodyPr/>
          <a:lstStyle/>
          <a:p>
            <a:r>
              <a:rPr lang="en-US" dirty="0" err="1" smtClean="0"/>
              <a:t>IoD</a:t>
            </a:r>
            <a:r>
              <a:rPr lang="en-US" dirty="0" smtClean="0"/>
              <a:t> Papers since 2011 </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777977"/>
            <a:ext cx="1125450" cy="15977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236390"/>
            <a:ext cx="1284084" cy="18055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502" y="3776655"/>
            <a:ext cx="1349370" cy="191910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236390"/>
            <a:ext cx="1259924" cy="205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1267976"/>
            <a:ext cx="1413482" cy="231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1957" y="1313540"/>
            <a:ext cx="113630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5759" y="1248955"/>
            <a:ext cx="1257511" cy="178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972" y="3789040"/>
            <a:ext cx="1336656" cy="189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4048" y="3789040"/>
            <a:ext cx="1214214" cy="19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60232" y="3803612"/>
            <a:ext cx="1279304" cy="209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021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Defining &amp; Scoping Infrastructure</a:t>
            </a:r>
            <a:endParaRPr lang="en-US" dirty="0">
              <a:solidFill>
                <a:schemeClr val="tx2"/>
              </a:solidFill>
            </a:endParaRPr>
          </a:p>
        </p:txBody>
      </p:sp>
      <p:sp>
        <p:nvSpPr>
          <p:cNvPr id="3" name="Text Placeholder 2"/>
          <p:cNvSpPr>
            <a:spLocks noGrp="1"/>
          </p:cNvSpPr>
          <p:nvPr>
            <p:ph type="body" sz="quarter" idx="10"/>
          </p:nvPr>
        </p:nvSpPr>
        <p:spPr>
          <a:xfrm>
            <a:off x="381000" y="1340768"/>
            <a:ext cx="8382000" cy="4066729"/>
          </a:xfrm>
        </p:spPr>
        <p:txBody>
          <a:bodyPr>
            <a:normAutofit fontScale="92500"/>
          </a:bodyPr>
          <a:lstStyle/>
          <a:p>
            <a:pPr lvl="1"/>
            <a:r>
              <a:rPr lang="en-US" b="1" dirty="0" smtClean="0"/>
              <a:t>Defining:</a:t>
            </a:r>
            <a:r>
              <a:rPr lang="en-US" dirty="0" smtClean="0"/>
              <a:t> 1) Social (Hospitals, Schools) &amp; 2) UK National Infrastructure Plan: Roads, railways, Ports, Energy, Telecoms, Flood </a:t>
            </a:r>
            <a:r>
              <a:rPr lang="en-US" dirty="0" err="1" smtClean="0"/>
              <a:t>Defences</a:t>
            </a:r>
            <a:r>
              <a:rPr lang="en-US" dirty="0" smtClean="0"/>
              <a:t>, Waste, Intellectual Capital &amp; Water (also local amenities &amp; Airports)</a:t>
            </a:r>
          </a:p>
          <a:p>
            <a:pPr lvl="1"/>
            <a:r>
              <a:rPr lang="en-US" b="1" dirty="0" smtClean="0"/>
              <a:t>Spending?</a:t>
            </a:r>
            <a:r>
              <a:rPr lang="en-US" dirty="0" smtClean="0"/>
              <a:t> £45 </a:t>
            </a:r>
            <a:r>
              <a:rPr lang="en-US" dirty="0" err="1" smtClean="0"/>
              <a:t>bn</a:t>
            </a:r>
            <a:r>
              <a:rPr lang="en-US" dirty="0" smtClean="0"/>
              <a:t> in 2013 or £375 </a:t>
            </a:r>
            <a:r>
              <a:rPr lang="en-US" dirty="0" err="1" smtClean="0"/>
              <a:t>bn</a:t>
            </a:r>
            <a:r>
              <a:rPr lang="en-US" dirty="0" smtClean="0"/>
              <a:t> by 2020 (Questionable)</a:t>
            </a:r>
          </a:p>
          <a:p>
            <a:pPr lvl="1"/>
            <a:r>
              <a:rPr lang="en-US" b="1" dirty="0" smtClean="0"/>
              <a:t>Focus?</a:t>
            </a:r>
            <a:r>
              <a:rPr lang="en-US" dirty="0" smtClean="0"/>
              <a:t> £340 </a:t>
            </a:r>
            <a:r>
              <a:rPr lang="en-US" dirty="0" err="1" smtClean="0"/>
              <a:t>bn</a:t>
            </a:r>
            <a:r>
              <a:rPr lang="en-US" dirty="0" smtClean="0"/>
              <a:t> on Energy (215) &amp; Transport (Value for Money?)</a:t>
            </a:r>
          </a:p>
          <a:p>
            <a:pPr lvl="1"/>
            <a:r>
              <a:rPr lang="en-US" b="1" dirty="0" smtClean="0"/>
              <a:t>Private Sector Delivery?</a:t>
            </a:r>
            <a:r>
              <a:rPr lang="en-US" dirty="0" smtClean="0"/>
              <a:t> 85%</a:t>
            </a:r>
          </a:p>
          <a:p>
            <a:pPr lvl="1"/>
            <a:r>
              <a:rPr lang="en-US" b="1" dirty="0" smtClean="0"/>
              <a:t>Who owns it?</a:t>
            </a:r>
            <a:r>
              <a:rPr lang="en-US" dirty="0" smtClean="0"/>
              <a:t> 60% Private Sector (</a:t>
            </a:r>
            <a:r>
              <a:rPr lang="en-US" dirty="0" err="1" smtClean="0"/>
              <a:t>Armitt</a:t>
            </a:r>
            <a:r>
              <a:rPr lang="en-US" dirty="0" smtClean="0"/>
              <a:t> Review)</a:t>
            </a:r>
          </a:p>
          <a:p>
            <a:pPr lvl="1"/>
            <a:endParaRPr lang="en-US" dirty="0" smtClean="0"/>
          </a:p>
        </p:txBody>
      </p:sp>
    </p:spTree>
    <p:extLst>
      <p:ext uri="{BB962C8B-B14F-4D97-AF65-F5344CB8AC3E}">
        <p14:creationId xmlns:p14="http://schemas.microsoft.com/office/powerpoint/2010/main" val="20225370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Infrastructure spend – N.B. logarithmic scale</a:t>
            </a:r>
            <a:endParaRPr lang="en-US"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12776"/>
            <a:ext cx="6979116" cy="4350181"/>
          </a:xfrm>
          <a:prstGeom prst="rect">
            <a:avLst/>
          </a:prstGeom>
        </p:spPr>
      </p:pic>
    </p:spTree>
    <p:extLst>
      <p:ext uri="{BB962C8B-B14F-4D97-AF65-F5344CB8AC3E}">
        <p14:creationId xmlns:p14="http://schemas.microsoft.com/office/powerpoint/2010/main" val="42394831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UK Infrastructure “Challenges” # 1</a:t>
            </a:r>
            <a:endParaRPr lang="en-US" dirty="0">
              <a:solidFill>
                <a:schemeClr val="tx2"/>
              </a:solidFill>
            </a:endParaRPr>
          </a:p>
        </p:txBody>
      </p:sp>
      <p:sp>
        <p:nvSpPr>
          <p:cNvPr id="3" name="Text Placeholder 2"/>
          <p:cNvSpPr>
            <a:spLocks noGrp="1"/>
          </p:cNvSpPr>
          <p:nvPr>
            <p:ph type="body" sz="quarter" idx="10"/>
          </p:nvPr>
        </p:nvSpPr>
        <p:spPr>
          <a:xfrm>
            <a:off x="381000" y="1340768"/>
            <a:ext cx="8382000" cy="4066729"/>
          </a:xfrm>
        </p:spPr>
        <p:txBody>
          <a:bodyPr>
            <a:normAutofit lnSpcReduction="10000"/>
          </a:bodyPr>
          <a:lstStyle/>
          <a:p>
            <a:pPr lvl="1"/>
            <a:r>
              <a:rPr lang="en-US" b="1" dirty="0" smtClean="0"/>
              <a:t>A poor world ranking:</a:t>
            </a:r>
            <a:r>
              <a:rPr lang="en-US" dirty="0" smtClean="0"/>
              <a:t> 28/144 versus 8/144 for economic competitiveness (WEF)</a:t>
            </a:r>
          </a:p>
          <a:p>
            <a:pPr lvl="1"/>
            <a:r>
              <a:rPr lang="en-US" b="1" dirty="0" smtClean="0"/>
              <a:t>Fast growing population:</a:t>
            </a:r>
            <a:r>
              <a:rPr lang="en-US" dirty="0" smtClean="0"/>
              <a:t> 70m by 2030</a:t>
            </a:r>
          </a:p>
          <a:p>
            <a:pPr lvl="1"/>
            <a:r>
              <a:rPr lang="en-US" b="1" dirty="0" smtClean="0"/>
              <a:t>Govt. stimuli</a:t>
            </a:r>
            <a:r>
              <a:rPr lang="en-US" dirty="0" smtClean="0"/>
              <a:t> – time lag 6-24 months, tendering, procurement, planning, EIAs</a:t>
            </a:r>
          </a:p>
          <a:p>
            <a:pPr lvl="1"/>
            <a:r>
              <a:rPr lang="en-US" b="1" dirty="0" smtClean="0"/>
              <a:t>Tracking opportunity costs</a:t>
            </a:r>
            <a:r>
              <a:rPr lang="en-US" dirty="0" smtClean="0"/>
              <a:t> – hard to measure silent &amp; invisible victims</a:t>
            </a:r>
          </a:p>
          <a:p>
            <a:pPr lvl="1"/>
            <a:r>
              <a:rPr lang="en-US" b="1" dirty="0" smtClean="0"/>
              <a:t>Being realistic about the multiplier effect</a:t>
            </a:r>
            <a:r>
              <a:rPr lang="en-US" dirty="0" smtClean="0"/>
              <a:t> - buying, hiring, producing and unsustainable lumpy distribution of capital expenditure</a:t>
            </a:r>
          </a:p>
        </p:txBody>
      </p:sp>
    </p:spTree>
    <p:extLst>
      <p:ext uri="{BB962C8B-B14F-4D97-AF65-F5344CB8AC3E}">
        <p14:creationId xmlns:p14="http://schemas.microsoft.com/office/powerpoint/2010/main" val="3001900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UK Infrastructure “Challenges” # 2</a:t>
            </a:r>
            <a:endParaRPr lang="en-US" dirty="0">
              <a:solidFill>
                <a:schemeClr val="tx2"/>
              </a:solidFill>
            </a:endParaRPr>
          </a:p>
        </p:txBody>
      </p:sp>
      <p:sp>
        <p:nvSpPr>
          <p:cNvPr id="3" name="Text Placeholder 2"/>
          <p:cNvSpPr>
            <a:spLocks noGrp="1"/>
          </p:cNvSpPr>
          <p:nvPr>
            <p:ph type="body" sz="quarter" idx="10"/>
          </p:nvPr>
        </p:nvSpPr>
        <p:spPr>
          <a:xfrm>
            <a:off x="381000" y="1340768"/>
            <a:ext cx="8382000" cy="4066729"/>
          </a:xfrm>
        </p:spPr>
        <p:txBody>
          <a:bodyPr>
            <a:normAutofit fontScale="92500" lnSpcReduction="20000"/>
          </a:bodyPr>
          <a:lstStyle/>
          <a:p>
            <a:pPr lvl="1"/>
            <a:r>
              <a:rPr lang="en-US" b="1" dirty="0" smtClean="0"/>
              <a:t>Future &amp; whole life costs:</a:t>
            </a:r>
            <a:r>
              <a:rPr lang="en-US" dirty="0" smtClean="0"/>
              <a:t> too much emphasis on value added by construction – not enough on cost-generating post construction</a:t>
            </a:r>
          </a:p>
          <a:p>
            <a:pPr lvl="1"/>
            <a:r>
              <a:rPr lang="en-US" b="1" dirty="0" smtClean="0"/>
              <a:t>Planning:</a:t>
            </a:r>
            <a:r>
              <a:rPr lang="en-US" dirty="0" smtClean="0"/>
              <a:t> </a:t>
            </a:r>
            <a:r>
              <a:rPr lang="en-US" dirty="0" err="1" smtClean="0"/>
              <a:t>favours</a:t>
            </a:r>
            <a:r>
              <a:rPr lang="en-US" dirty="0" smtClean="0"/>
              <a:t> “No” - e.g. shale – risk capital in short supply</a:t>
            </a:r>
          </a:p>
          <a:p>
            <a:pPr lvl="1"/>
            <a:r>
              <a:rPr lang="en-US" b="1" dirty="0" smtClean="0"/>
              <a:t>Political risk</a:t>
            </a:r>
            <a:r>
              <a:rPr lang="en-US" dirty="0" smtClean="0"/>
              <a:t> – bigger the project, more politically vulnerable, raising cost of capital</a:t>
            </a:r>
          </a:p>
          <a:p>
            <a:pPr lvl="1"/>
            <a:r>
              <a:rPr lang="en-US" b="1" dirty="0" smtClean="0"/>
              <a:t>There is not enough money</a:t>
            </a:r>
            <a:r>
              <a:rPr lang="en-US" dirty="0" smtClean="0"/>
              <a:t> – £200 </a:t>
            </a:r>
            <a:r>
              <a:rPr lang="en-US" dirty="0" err="1" smtClean="0"/>
              <a:t>bn</a:t>
            </a:r>
            <a:r>
              <a:rPr lang="en-US" dirty="0" smtClean="0"/>
              <a:t>? Utilities are broke</a:t>
            </a:r>
          </a:p>
          <a:p>
            <a:pPr lvl="1"/>
            <a:r>
              <a:rPr lang="en-US" b="1" dirty="0" smtClean="0"/>
              <a:t>Consumers, Taxpayers &amp; SWFs</a:t>
            </a:r>
            <a:r>
              <a:rPr lang="en-US" dirty="0" smtClean="0"/>
              <a:t> – far from willing to foot the costs – e.g. Offshore Wind, </a:t>
            </a:r>
            <a:r>
              <a:rPr lang="en-US" dirty="0" err="1" smtClean="0"/>
              <a:t>Hinkley</a:t>
            </a:r>
            <a:r>
              <a:rPr lang="en-US" dirty="0" smtClean="0"/>
              <a:t> C, Smart Meters &amp; New Hub Airport Connectivity</a:t>
            </a:r>
          </a:p>
        </p:txBody>
      </p:sp>
    </p:spTree>
    <p:extLst>
      <p:ext uri="{BB962C8B-B14F-4D97-AF65-F5344CB8AC3E}">
        <p14:creationId xmlns:p14="http://schemas.microsoft.com/office/powerpoint/2010/main" val="17722663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50540"/>
          </a:xfrm>
        </p:spPr>
        <p:txBody>
          <a:bodyPr>
            <a:normAutofit fontScale="90000"/>
          </a:bodyPr>
          <a:lstStyle/>
          <a:p>
            <a:r>
              <a:rPr lang="en-US" dirty="0" smtClean="0"/>
              <a:t>Shale: what’s the hold-up? Regulations</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75615"/>
            <a:ext cx="6624736" cy="48113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914400"/>
            <a:ext cx="69246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4089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4286</TotalTime>
  <Words>2508</Words>
  <Application>Microsoft Office PowerPoint</Application>
  <PresentationFormat>On-screen Show (4:3)</PresentationFormat>
  <Paragraphs>192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1_White with Blue Bar Segoe Template</vt:lpstr>
      <vt:lpstr>White with Courier font for code slides</vt:lpstr>
      <vt:lpstr>The Infrastructure Challenge:  How much, for whom, at what cost and when?</vt:lpstr>
      <vt:lpstr>Breakdown of talk:</vt:lpstr>
      <vt:lpstr>About Dan Lewis </vt:lpstr>
      <vt:lpstr>IoD Papers since 2011 </vt:lpstr>
      <vt:lpstr>Defining &amp; Scoping Infrastructure</vt:lpstr>
      <vt:lpstr>Infrastructure spend – N.B. logarithmic scale</vt:lpstr>
      <vt:lpstr>UK Infrastructure “Challenges” # 1</vt:lpstr>
      <vt:lpstr>UK Infrastructure “Challenges” # 2</vt:lpstr>
      <vt:lpstr>Shale: what’s the hold-up? Regulations</vt:lpstr>
      <vt:lpstr>Infrastructure Policy Environment</vt:lpstr>
      <vt:lpstr>Infrastructure Policy – A new Approach</vt:lpstr>
      <vt:lpstr>Infrastructure Policy – A new opportunity</vt:lpstr>
      <vt:lpstr>3 Publications in Prospect</vt:lpstr>
      <vt:lpstr>Infrastructure Finance in prolonged period of Austerity</vt:lpstr>
      <vt:lpstr>Airports – South-East Expansion</vt:lpstr>
      <vt:lpstr>Spaceports</vt:lpstr>
      <vt:lpstr>Vehicles in Prospect - UK </vt:lpstr>
      <vt:lpstr>Small satellite launch from UK?</vt:lpstr>
      <vt:lpstr>An Independent Scotland ?</vt:lpstr>
      <vt:lpstr>An Independent Infrastructure Commission?</vt:lpstr>
      <vt:lpstr>Thankyou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Russell</dc:creator>
  <cp:lastModifiedBy>Dan Lewis</cp:lastModifiedBy>
  <cp:revision>184</cp:revision>
  <dcterms:created xsi:type="dcterms:W3CDTF">2012-11-30T12:25:12Z</dcterms:created>
  <dcterms:modified xsi:type="dcterms:W3CDTF">2014-09-22T07:23:08Z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