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73" r:id="rId5"/>
    <p:sldId id="272" r:id="rId6"/>
    <p:sldId id="274" r:id="rId7"/>
    <p:sldId id="266" r:id="rId8"/>
    <p:sldId id="260" r:id="rId9"/>
    <p:sldId id="279" r:id="rId10"/>
    <p:sldId id="268" r:id="rId11"/>
    <p:sldId id="280" r:id="rId12"/>
    <p:sldId id="281" r:id="rId13"/>
    <p:sldId id="282" r:id="rId14"/>
    <p:sldId id="275" r:id="rId15"/>
    <p:sldId id="276" r:id="rId16"/>
    <p:sldId id="263" r:id="rId17"/>
    <p:sldId id="264" r:id="rId18"/>
    <p:sldId id="265" r:id="rId19"/>
    <p:sldId id="283" r:id="rId20"/>
    <p:sldId id="284" r:id="rId21"/>
    <p:sldId id="285" r:id="rId22"/>
    <p:sldId id="286" r:id="rId23"/>
    <p:sldId id="277" r:id="rId24"/>
    <p:sldId id="278" r:id="rId25"/>
  </p:sldIdLst>
  <p:sldSz cx="9144000" cy="6858000" type="screen4x3"/>
  <p:notesSz cx="6858000" cy="9144000"/>
  <p:embeddedFontLst>
    <p:embeddedFont>
      <p:font typeface="Gill Sans" panose="020B0502020104020203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ill Sans MT Light" panose="020B0302020104020203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8C4AB-7F73-4467-A57E-7FFCE535A8A9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2D843-0F62-4D99-8F71-7800699CC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92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2D843-0F62-4D99-8F71-7800699CCCD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54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2D843-0F62-4D99-8F71-7800699CCCD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0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2D843-0F62-4D99-8F71-7800699CCCD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78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2D843-0F62-4D99-8F71-7800699CCCD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78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2D843-0F62-4D99-8F71-7800699CCCD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78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2D843-0F62-4D99-8F71-7800699CCCD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78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2D843-0F62-4D99-8F71-7800699CCCD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7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2AA5-69E2-4379-A86C-863A1D97BD2F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46B0-27EF-461F-B2B4-F86D94BBC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7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2AA5-69E2-4379-A86C-863A1D97BD2F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46B0-27EF-461F-B2B4-F86D94BBC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75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2AA5-69E2-4379-A86C-863A1D97BD2F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46B0-27EF-461F-B2B4-F86D94BBC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15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2AA5-69E2-4379-A86C-863A1D97BD2F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46B0-27EF-461F-B2B4-F86D94BBC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76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2AA5-69E2-4379-A86C-863A1D97BD2F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46B0-27EF-461F-B2B4-F86D94BBC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07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2AA5-69E2-4379-A86C-863A1D97BD2F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46B0-27EF-461F-B2B4-F86D94BBC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27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2AA5-69E2-4379-A86C-863A1D97BD2F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46B0-27EF-461F-B2B4-F86D94BBC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88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2AA5-69E2-4379-A86C-863A1D97BD2F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46B0-27EF-461F-B2B4-F86D94BBC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225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2AA5-69E2-4379-A86C-863A1D97BD2F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46B0-27EF-461F-B2B4-F86D94BBC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8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2AA5-69E2-4379-A86C-863A1D97BD2F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46B0-27EF-461F-B2B4-F86D94BBC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23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2AA5-69E2-4379-A86C-863A1D97BD2F}" type="datetimeFigureOut">
              <a:rPr lang="en-GB" smtClean="0"/>
              <a:t>17/03/2014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46B0-27EF-461F-B2B4-F86D94BBC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254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MT Light" panose="020B0302020104020203" pitchFamily="34" charset="0"/>
              </a:defRPr>
            </a:lvl1pPr>
          </a:lstStyle>
          <a:p>
            <a:fld id="{81CA2AA5-69E2-4379-A86C-863A1D97BD2F}" type="datetimeFigureOut">
              <a:rPr lang="en-GB" smtClean="0"/>
              <a:pPr/>
              <a:t>17/03/2014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MT Light" panose="020B03020201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MT Light" panose="020B0302020104020203" pitchFamily="34" charset="0"/>
              </a:defRPr>
            </a:lvl1pPr>
          </a:lstStyle>
          <a:p>
            <a:fld id="{784446B0-27EF-461F-B2B4-F86D94BBC9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30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 Light" panose="020B03020201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ill Sans MT Light" panose="020B03020201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ill Sans MT Light" panose="020B03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 Light" panose="020B03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ill Sans MT Light" panose="020B03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ill Sans MT Light" panose="020B03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jp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3.wdp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7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Extreme Engineering – Al </a:t>
            </a:r>
            <a:r>
              <a:rPr lang="en-US" sz="2000" dirty="0" err="1" smtClean="0">
                <a:solidFill>
                  <a:srgbClr val="FFC000"/>
                </a:solidFill>
                <a:latin typeface="Gill Sans" panose="020B0502020104020203" pitchFamily="34" charset="0"/>
              </a:rPr>
              <a:t>Burj</a:t>
            </a:r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, Dubai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9242" b="16462"/>
          <a:stretch/>
        </p:blipFill>
        <p:spPr bwMode="auto">
          <a:xfrm>
            <a:off x="3135374" y="2853360"/>
            <a:ext cx="6008626" cy="3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915816" y="6597352"/>
            <a:ext cx="6264696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15816" y="2924944"/>
            <a:ext cx="6264696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0" descr="Tall Tower wind study marketing presentation for Nakhee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6755"/>
          <a:stretch/>
        </p:blipFill>
        <p:spPr bwMode="auto">
          <a:xfrm>
            <a:off x="554173" y="1842172"/>
            <a:ext cx="4809915" cy="50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2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Al </a:t>
            </a:r>
            <a:r>
              <a:rPr lang="en-US" sz="2000" dirty="0" err="1" smtClean="0">
                <a:solidFill>
                  <a:srgbClr val="FFC000"/>
                </a:solidFill>
                <a:latin typeface="Gill Sans" panose="020B0502020104020203" pitchFamily="34" charset="0"/>
              </a:rPr>
              <a:t>Burj</a:t>
            </a:r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, Dubai – Key Vertical Structural Elements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597352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348880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Typ_flo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4167" r="19580" b="3574"/>
          <a:stretch>
            <a:fillRect/>
          </a:stretch>
        </p:blipFill>
        <p:spPr bwMode="auto">
          <a:xfrm>
            <a:off x="2514600" y="2374602"/>
            <a:ext cx="4167188" cy="42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109913" y="4525665"/>
            <a:ext cx="38100" cy="176212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 flipH="1" flipV="1">
            <a:off x="3157538" y="4739977"/>
            <a:ext cx="25400" cy="16192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777875" y="4528840"/>
            <a:ext cx="2332038" cy="1587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83568" y="4221088"/>
            <a:ext cx="180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Hammer Wall</a:t>
            </a:r>
            <a:endParaRPr lang="en-US" sz="1600" baseline="-250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2628900" y="5390852"/>
            <a:ext cx="1084263" cy="83185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H="1">
            <a:off x="3787775" y="5211465"/>
            <a:ext cx="123825" cy="11906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965200" y="6225877"/>
            <a:ext cx="1665288" cy="1588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876325" y="5940000"/>
            <a:ext cx="1895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Inner Drum Wall</a:t>
            </a:r>
            <a:endParaRPr lang="en-US" sz="1600" baseline="-250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H="1">
            <a:off x="4994275" y="2217440"/>
            <a:ext cx="1279525" cy="50800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 flipV="1">
            <a:off x="6275388" y="2219027"/>
            <a:ext cx="2522537" cy="4763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660000" y="1908000"/>
            <a:ext cx="283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“Hammer” Mega-Column</a:t>
            </a:r>
            <a:endParaRPr lang="en-US" sz="1600" baseline="-250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2284413" y="3422352"/>
            <a:ext cx="803275" cy="6985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619125" y="3422352"/>
            <a:ext cx="1679575" cy="3175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540000" y="3132000"/>
            <a:ext cx="2127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Mega-Columns</a:t>
            </a:r>
            <a:endParaRPr lang="en-US" sz="1600" baseline="-250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 flipV="1">
            <a:off x="4905375" y="5301952"/>
            <a:ext cx="192088" cy="21590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5484837" y="6206827"/>
            <a:ext cx="189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Fin Wall</a:t>
            </a:r>
            <a:endParaRPr lang="en-US" sz="1600" baseline="-250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32" name="Line 20"/>
          <p:cNvSpPr>
            <a:spLocks noChangeShapeType="1"/>
          </p:cNvSpPr>
          <p:nvPr/>
        </p:nvSpPr>
        <p:spPr bwMode="auto">
          <a:xfrm flipH="1" flipV="1">
            <a:off x="4897438" y="5511502"/>
            <a:ext cx="300037" cy="992188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>
            <a:off x="5197475" y="6500515"/>
            <a:ext cx="998538" cy="1587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AutoShape 22"/>
          <p:cNvSpPr>
            <a:spLocks noChangeArrowheads="1"/>
          </p:cNvSpPr>
          <p:nvPr/>
        </p:nvSpPr>
        <p:spPr bwMode="auto">
          <a:xfrm>
            <a:off x="3319463" y="3233440"/>
            <a:ext cx="2519362" cy="2473325"/>
          </a:xfrm>
          <a:custGeom>
            <a:avLst/>
            <a:gdLst>
              <a:gd name="G0" fmla="+- 397 0 0"/>
              <a:gd name="G1" fmla="+- 21600 0 397"/>
              <a:gd name="G2" fmla="+- 21600 0 39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97" y="10800"/>
                </a:moveTo>
                <a:cubicBezTo>
                  <a:pt x="397" y="16545"/>
                  <a:pt x="5055" y="21203"/>
                  <a:pt x="10800" y="21203"/>
                </a:cubicBezTo>
                <a:cubicBezTo>
                  <a:pt x="16545" y="21203"/>
                  <a:pt x="21203" y="16545"/>
                  <a:pt x="21203" y="10800"/>
                </a:cubicBezTo>
                <a:cubicBezTo>
                  <a:pt x="21203" y="5055"/>
                  <a:pt x="16545" y="397"/>
                  <a:pt x="10800" y="397"/>
                </a:cubicBezTo>
                <a:cubicBezTo>
                  <a:pt x="5055" y="397"/>
                  <a:pt x="397" y="5055"/>
                  <a:pt x="397" y="10800"/>
                </a:cubicBezTo>
                <a:close/>
              </a:path>
            </a:pathLst>
          </a:custGeom>
          <a:solidFill>
            <a:srgbClr val="FFC000">
              <a:alpha val="75000"/>
            </a:srgbClr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35" name="Group 23"/>
          <p:cNvGrpSpPr>
            <a:grpSpLocks/>
          </p:cNvGrpSpPr>
          <p:nvPr/>
        </p:nvGrpSpPr>
        <p:grpSpPr bwMode="auto">
          <a:xfrm>
            <a:off x="2882900" y="2796877"/>
            <a:ext cx="3397250" cy="3346450"/>
            <a:chOff x="1519" y="1368"/>
            <a:chExt cx="2140" cy="2108"/>
          </a:xfrm>
        </p:grpSpPr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 rot="544025">
              <a:off x="2731" y="1372"/>
              <a:ext cx="40" cy="29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Rectangle 25"/>
            <p:cNvSpPr>
              <a:spLocks noChangeArrowheads="1"/>
            </p:cNvSpPr>
            <p:nvPr/>
          </p:nvSpPr>
          <p:spPr bwMode="auto">
            <a:xfrm rot="544012">
              <a:off x="2408" y="3183"/>
              <a:ext cx="27" cy="29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 rot="-575490">
              <a:off x="2405" y="1368"/>
              <a:ext cx="33" cy="29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 rot="-575490">
              <a:off x="2736" y="3185"/>
              <a:ext cx="33" cy="29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Rectangle 28"/>
            <p:cNvSpPr>
              <a:spLocks noChangeArrowheads="1"/>
            </p:cNvSpPr>
            <p:nvPr/>
          </p:nvSpPr>
          <p:spPr bwMode="auto">
            <a:xfrm rot="-4756960">
              <a:off x="3481" y="2447"/>
              <a:ext cx="38" cy="29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 rot="-4756960">
              <a:off x="1652" y="2119"/>
              <a:ext cx="42" cy="29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Rectangle 30"/>
            <p:cNvSpPr>
              <a:spLocks noChangeArrowheads="1"/>
            </p:cNvSpPr>
            <p:nvPr/>
          </p:nvSpPr>
          <p:spPr bwMode="auto">
            <a:xfrm rot="4869798">
              <a:off x="3494" y="2117"/>
              <a:ext cx="40" cy="29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Rectangle 31"/>
            <p:cNvSpPr>
              <a:spLocks noChangeArrowheads="1"/>
            </p:cNvSpPr>
            <p:nvPr/>
          </p:nvSpPr>
          <p:spPr bwMode="auto">
            <a:xfrm rot="4869798">
              <a:off x="1646" y="2446"/>
              <a:ext cx="38" cy="29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4" name="Group 32"/>
          <p:cNvGrpSpPr>
            <a:grpSpLocks/>
          </p:cNvGrpSpPr>
          <p:nvPr/>
        </p:nvGrpSpPr>
        <p:grpSpPr bwMode="auto">
          <a:xfrm>
            <a:off x="3379788" y="3277890"/>
            <a:ext cx="2400300" cy="2387600"/>
            <a:chOff x="1832" y="1671"/>
            <a:chExt cx="1512" cy="1504"/>
          </a:xfrm>
        </p:grpSpPr>
        <p:sp>
          <p:nvSpPr>
            <p:cNvPr id="45" name="Rectangle 33"/>
            <p:cNvSpPr>
              <a:spLocks noChangeArrowheads="1"/>
            </p:cNvSpPr>
            <p:nvPr/>
          </p:nvSpPr>
          <p:spPr bwMode="auto">
            <a:xfrm rot="21098955" flipH="1">
              <a:off x="2474" y="1671"/>
              <a:ext cx="27" cy="335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Rectangle 34"/>
            <p:cNvSpPr>
              <a:spLocks noChangeArrowheads="1"/>
            </p:cNvSpPr>
            <p:nvPr/>
          </p:nvSpPr>
          <p:spPr bwMode="auto">
            <a:xfrm rot="-501045">
              <a:off x="2681" y="2863"/>
              <a:ext cx="27" cy="3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Rectangle 35"/>
            <p:cNvSpPr>
              <a:spLocks noChangeArrowheads="1"/>
            </p:cNvSpPr>
            <p:nvPr/>
          </p:nvSpPr>
          <p:spPr bwMode="auto">
            <a:xfrm rot="486667">
              <a:off x="2474" y="2857"/>
              <a:ext cx="27" cy="31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 rot="486667">
              <a:off x="2679" y="1671"/>
              <a:ext cx="27" cy="32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 rot="3322340">
              <a:off x="2037" y="2660"/>
              <a:ext cx="27" cy="23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0" name="Rectangle 38"/>
            <p:cNvSpPr>
              <a:spLocks noChangeArrowheads="1"/>
            </p:cNvSpPr>
            <p:nvPr/>
          </p:nvSpPr>
          <p:spPr bwMode="auto">
            <a:xfrm rot="3322340">
              <a:off x="3111" y="1940"/>
              <a:ext cx="27" cy="235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Rectangle 39"/>
            <p:cNvSpPr>
              <a:spLocks noChangeArrowheads="1"/>
            </p:cNvSpPr>
            <p:nvPr/>
          </p:nvSpPr>
          <p:spPr bwMode="auto">
            <a:xfrm rot="1938101">
              <a:off x="2236" y="2785"/>
              <a:ext cx="27" cy="28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Rectangle 40"/>
            <p:cNvSpPr>
              <a:spLocks noChangeArrowheads="1"/>
            </p:cNvSpPr>
            <p:nvPr/>
          </p:nvSpPr>
          <p:spPr bwMode="auto">
            <a:xfrm rot="-1904464">
              <a:off x="2914" y="2781"/>
              <a:ext cx="27" cy="287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Rectangle 41"/>
            <p:cNvSpPr>
              <a:spLocks noChangeArrowheads="1"/>
            </p:cNvSpPr>
            <p:nvPr/>
          </p:nvSpPr>
          <p:spPr bwMode="auto">
            <a:xfrm rot="18226923">
              <a:off x="3110" y="2654"/>
              <a:ext cx="27" cy="24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Rectangle 42"/>
            <p:cNvSpPr>
              <a:spLocks noChangeArrowheads="1"/>
            </p:cNvSpPr>
            <p:nvPr/>
          </p:nvSpPr>
          <p:spPr bwMode="auto">
            <a:xfrm rot="1938101">
              <a:off x="2907" y="1762"/>
              <a:ext cx="27" cy="30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Rectangle 43"/>
            <p:cNvSpPr>
              <a:spLocks noChangeArrowheads="1"/>
            </p:cNvSpPr>
            <p:nvPr/>
          </p:nvSpPr>
          <p:spPr bwMode="auto">
            <a:xfrm rot="18226923">
              <a:off x="2032" y="1946"/>
              <a:ext cx="27" cy="23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Rectangle 44"/>
            <p:cNvSpPr>
              <a:spLocks noChangeArrowheads="1"/>
            </p:cNvSpPr>
            <p:nvPr/>
          </p:nvSpPr>
          <p:spPr bwMode="auto">
            <a:xfrm rot="-1904464">
              <a:off x="2230" y="1771"/>
              <a:ext cx="27" cy="29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Rectangle 45"/>
            <p:cNvSpPr>
              <a:spLocks noChangeArrowheads="1"/>
            </p:cNvSpPr>
            <p:nvPr/>
          </p:nvSpPr>
          <p:spPr bwMode="auto">
            <a:xfrm rot="-4804742">
              <a:off x="1931" y="2197"/>
              <a:ext cx="27" cy="2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Rectangle 46"/>
            <p:cNvSpPr>
              <a:spLocks noChangeArrowheads="1"/>
            </p:cNvSpPr>
            <p:nvPr/>
          </p:nvSpPr>
          <p:spPr bwMode="auto">
            <a:xfrm rot="-4804742">
              <a:off x="3206" y="2417"/>
              <a:ext cx="27" cy="23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Rectangle 47"/>
            <p:cNvSpPr>
              <a:spLocks noChangeArrowheads="1"/>
            </p:cNvSpPr>
            <p:nvPr/>
          </p:nvSpPr>
          <p:spPr bwMode="auto">
            <a:xfrm rot="37395612">
              <a:off x="1942" y="2420"/>
              <a:ext cx="27" cy="24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Rectangle 48"/>
            <p:cNvSpPr>
              <a:spLocks noChangeArrowheads="1"/>
            </p:cNvSpPr>
            <p:nvPr/>
          </p:nvSpPr>
          <p:spPr bwMode="auto">
            <a:xfrm rot="37395612">
              <a:off x="3212" y="2193"/>
              <a:ext cx="27" cy="237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1" name="Group 49"/>
          <p:cNvGrpSpPr>
            <a:grpSpLocks/>
          </p:cNvGrpSpPr>
          <p:nvPr/>
        </p:nvGrpSpPr>
        <p:grpSpPr bwMode="auto">
          <a:xfrm>
            <a:off x="2794000" y="2703215"/>
            <a:ext cx="3567113" cy="3549650"/>
            <a:chOff x="1463" y="1309"/>
            <a:chExt cx="2247" cy="2236"/>
          </a:xfrm>
        </p:grpSpPr>
        <p:sp>
          <p:nvSpPr>
            <p:cNvPr id="62" name="AutoShape 50"/>
            <p:cNvSpPr>
              <a:spLocks noChangeArrowheads="1"/>
            </p:cNvSpPr>
            <p:nvPr/>
          </p:nvSpPr>
          <p:spPr bwMode="auto">
            <a:xfrm rot="1909498">
              <a:off x="3127" y="1477"/>
              <a:ext cx="128" cy="79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" name="AutoShape 51"/>
            <p:cNvSpPr>
              <a:spLocks noChangeArrowheads="1"/>
            </p:cNvSpPr>
            <p:nvPr/>
          </p:nvSpPr>
          <p:spPr bwMode="auto">
            <a:xfrm rot="652939">
              <a:off x="2743" y="1309"/>
              <a:ext cx="128" cy="82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4" name="AutoShape 52"/>
            <p:cNvSpPr>
              <a:spLocks noChangeArrowheads="1"/>
            </p:cNvSpPr>
            <p:nvPr/>
          </p:nvSpPr>
          <p:spPr bwMode="auto">
            <a:xfrm rot="-677829">
              <a:off x="2308" y="1309"/>
              <a:ext cx="128" cy="86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5" name="AutoShape 53"/>
            <p:cNvSpPr>
              <a:spLocks noChangeArrowheads="1"/>
            </p:cNvSpPr>
            <p:nvPr/>
          </p:nvSpPr>
          <p:spPr bwMode="auto">
            <a:xfrm rot="3432163">
              <a:off x="3428" y="1762"/>
              <a:ext cx="128" cy="96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6" name="AutoShape 54"/>
            <p:cNvSpPr>
              <a:spLocks noChangeArrowheads="1"/>
            </p:cNvSpPr>
            <p:nvPr/>
          </p:nvSpPr>
          <p:spPr bwMode="auto">
            <a:xfrm rot="4751472">
              <a:off x="3597" y="2158"/>
              <a:ext cx="128" cy="93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7" name="AutoShape 55"/>
            <p:cNvSpPr>
              <a:spLocks noChangeArrowheads="1"/>
            </p:cNvSpPr>
            <p:nvPr/>
          </p:nvSpPr>
          <p:spPr bwMode="auto">
            <a:xfrm rot="6126877">
              <a:off x="3598" y="2598"/>
              <a:ext cx="128" cy="96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8" name="AutoShape 56"/>
            <p:cNvSpPr>
              <a:spLocks noChangeArrowheads="1"/>
            </p:cNvSpPr>
            <p:nvPr/>
          </p:nvSpPr>
          <p:spPr bwMode="auto">
            <a:xfrm rot="7188216">
              <a:off x="3432" y="2980"/>
              <a:ext cx="128" cy="108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9" name="AutoShape 57"/>
            <p:cNvSpPr>
              <a:spLocks noChangeArrowheads="1"/>
            </p:cNvSpPr>
            <p:nvPr/>
          </p:nvSpPr>
          <p:spPr bwMode="auto">
            <a:xfrm rot="-2321907">
              <a:off x="1915" y="1461"/>
              <a:ext cx="128" cy="98"/>
            </a:xfrm>
            <a:prstGeom prst="triangle">
              <a:avLst>
                <a:gd name="adj" fmla="val 57181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0" name="AutoShape 58"/>
            <p:cNvSpPr>
              <a:spLocks noChangeArrowheads="1"/>
            </p:cNvSpPr>
            <p:nvPr/>
          </p:nvSpPr>
          <p:spPr bwMode="auto">
            <a:xfrm rot="12749940">
              <a:off x="1917" y="3281"/>
              <a:ext cx="128" cy="107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1" name="AutoShape 59"/>
            <p:cNvSpPr>
              <a:spLocks noChangeArrowheads="1"/>
            </p:cNvSpPr>
            <p:nvPr/>
          </p:nvSpPr>
          <p:spPr bwMode="auto">
            <a:xfrm rot="11648126">
              <a:off x="2304" y="3445"/>
              <a:ext cx="128" cy="100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2" name="AutoShape 60"/>
            <p:cNvSpPr>
              <a:spLocks noChangeArrowheads="1"/>
            </p:cNvSpPr>
            <p:nvPr/>
          </p:nvSpPr>
          <p:spPr bwMode="auto">
            <a:xfrm rot="9975822">
              <a:off x="2746" y="3453"/>
              <a:ext cx="128" cy="89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" name="AutoShape 61"/>
            <p:cNvSpPr>
              <a:spLocks noChangeArrowheads="1"/>
            </p:cNvSpPr>
            <p:nvPr/>
          </p:nvSpPr>
          <p:spPr bwMode="auto">
            <a:xfrm rot="8903401">
              <a:off x="3128" y="3281"/>
              <a:ext cx="128" cy="96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4" name="AutoShape 62"/>
            <p:cNvSpPr>
              <a:spLocks noChangeArrowheads="1"/>
            </p:cNvSpPr>
            <p:nvPr/>
          </p:nvSpPr>
          <p:spPr bwMode="auto">
            <a:xfrm rot="14325938">
              <a:off x="1615" y="2987"/>
              <a:ext cx="128" cy="90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5" name="AutoShape 63"/>
            <p:cNvSpPr>
              <a:spLocks noChangeArrowheads="1"/>
            </p:cNvSpPr>
            <p:nvPr/>
          </p:nvSpPr>
          <p:spPr bwMode="auto">
            <a:xfrm rot="-6230462">
              <a:off x="1449" y="2596"/>
              <a:ext cx="128" cy="95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6" name="AutoShape 64"/>
            <p:cNvSpPr>
              <a:spLocks noChangeArrowheads="1"/>
            </p:cNvSpPr>
            <p:nvPr/>
          </p:nvSpPr>
          <p:spPr bwMode="auto">
            <a:xfrm rot="-26271998">
              <a:off x="1452" y="2151"/>
              <a:ext cx="128" cy="106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7" name="AutoShape 65"/>
            <p:cNvSpPr>
              <a:spLocks noChangeArrowheads="1"/>
            </p:cNvSpPr>
            <p:nvPr/>
          </p:nvSpPr>
          <p:spPr bwMode="auto">
            <a:xfrm rot="-46313533">
              <a:off x="1616" y="1769"/>
              <a:ext cx="128" cy="91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477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Al </a:t>
            </a:r>
            <a:r>
              <a:rPr lang="en-US" sz="2000" dirty="0" err="1" smtClean="0">
                <a:solidFill>
                  <a:srgbClr val="FFC000"/>
                </a:solidFill>
                <a:latin typeface="Gill Sans" panose="020B0502020104020203" pitchFamily="34" charset="0"/>
              </a:rPr>
              <a:t>Burj</a:t>
            </a:r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, Dubai – Construction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pic>
        <p:nvPicPr>
          <p:cNvPr id="78" name="Picture 4" descr="Slip_for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10787" r="-6268" b="10779"/>
          <a:stretch/>
        </p:blipFill>
        <p:spPr bwMode="auto">
          <a:xfrm>
            <a:off x="35496" y="2084224"/>
            <a:ext cx="8635208" cy="47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6597352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060848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52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Al </a:t>
            </a:r>
            <a:r>
              <a:rPr lang="en-US" sz="2000" dirty="0" err="1" smtClean="0">
                <a:solidFill>
                  <a:srgbClr val="FFC000"/>
                </a:solidFill>
                <a:latin typeface="Gill Sans" panose="020B0502020104020203" pitchFamily="34" charset="0"/>
              </a:rPr>
              <a:t>Burj</a:t>
            </a:r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, Dubai – Concrete Considerations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597352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060848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726833" y="2328130"/>
            <a:ext cx="711685" cy="4125206"/>
            <a:chOff x="1665" y="-3612"/>
            <a:chExt cx="1649" cy="9561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07" t="23647" r="37839" b="8479"/>
            <a:stretch>
              <a:fillRect/>
            </a:stretch>
          </p:blipFill>
          <p:spPr bwMode="auto">
            <a:xfrm>
              <a:off x="1665" y="2691"/>
              <a:ext cx="1640" cy="3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8" t="20833" r="38268" b="7480"/>
            <a:stretch>
              <a:fillRect/>
            </a:stretch>
          </p:blipFill>
          <p:spPr bwMode="auto">
            <a:xfrm>
              <a:off x="1668" y="-747"/>
              <a:ext cx="1640" cy="3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7" t="24355" r="38606" b="15709"/>
            <a:stretch>
              <a:fillRect/>
            </a:stretch>
          </p:blipFill>
          <p:spPr bwMode="auto">
            <a:xfrm>
              <a:off x="1673" y="-3612"/>
              <a:ext cx="1641" cy="2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63688" y="5733256"/>
            <a:ext cx="12228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100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MPa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763688" y="5178678"/>
            <a:ext cx="7934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90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MPa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763688" y="4674622"/>
            <a:ext cx="7934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80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MPa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763688" y="4170566"/>
            <a:ext cx="7934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70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MPa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763688" y="3645024"/>
            <a:ext cx="7934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60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MPa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763688" y="3140968"/>
            <a:ext cx="7934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50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MPa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1763688" y="2658398"/>
            <a:ext cx="7934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40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MPa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4821254" y="2636912"/>
            <a:ext cx="4071226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Cylinder strengths up to 100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MPa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  <a:p>
            <a:pPr marL="28575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Stiffness</a:t>
            </a:r>
          </a:p>
          <a:p>
            <a:pPr marL="28575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Workability</a:t>
            </a:r>
          </a:p>
          <a:p>
            <a:pPr marL="28575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Pumpability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  <a:p>
            <a:pPr marL="28575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Stickiness</a:t>
            </a:r>
          </a:p>
          <a:p>
            <a:pPr marL="28575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Sourcing</a:t>
            </a:r>
          </a:p>
          <a:p>
            <a:pPr marL="28575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Heat</a:t>
            </a:r>
          </a:p>
          <a:p>
            <a:pPr marL="28575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Durability</a:t>
            </a:r>
          </a:p>
          <a:p>
            <a:pPr marL="28575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Reliability</a:t>
            </a: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5369435" y="1409701"/>
            <a:ext cx="1816668" cy="5651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963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Extreme Engineering – </a:t>
            </a:r>
            <a:r>
              <a:rPr lang="en-US" sz="2000" dirty="0" err="1" smtClean="0">
                <a:solidFill>
                  <a:srgbClr val="FFC000"/>
                </a:solidFill>
                <a:latin typeface="Gill Sans" panose="020B0502020104020203" pitchFamily="34" charset="0"/>
              </a:rPr>
              <a:t>Beekman</a:t>
            </a:r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 Tower, NY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pic>
        <p:nvPicPr>
          <p:cNvPr id="3074" name="Picture 2" descr="http://upload.wikimedia.org/wikipedia/commons/8/84/Beekman_Tower_fr_BB_je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12" y="2344182"/>
            <a:ext cx="2035860" cy="45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Beekman_Const_01_2009_DSC07446_GP-sv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/>
          <a:stretch>
            <a:fillRect/>
          </a:stretch>
        </p:blipFill>
        <p:spPr bwMode="auto">
          <a:xfrm>
            <a:off x="1914048" y="2344183"/>
            <a:ext cx="3465309" cy="451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1842040" y="6597352"/>
            <a:ext cx="730519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2040" y="2636912"/>
            <a:ext cx="730519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BEEKMAN-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8889"/>
          <a:stretch>
            <a:fillRect/>
          </a:stretch>
        </p:blipFill>
        <p:spPr bwMode="auto">
          <a:xfrm>
            <a:off x="467544" y="2016224"/>
            <a:ext cx="2238592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78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Extreme Engineering – 432 Park Avenue, NY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7705" y="3212976"/>
            <a:ext cx="3193260" cy="199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Building Height: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	 425 m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Slenderness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: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	1:15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Wind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Drift: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	L/ 400</a:t>
            </a:r>
          </a:p>
          <a:p>
            <a:pPr>
              <a:lnSpc>
                <a:spcPct val="200000"/>
              </a:lnSpc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Governing Period: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13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sec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93424" y="4797152"/>
            <a:ext cx="8015080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15616" y="4293096"/>
            <a:ext cx="8015080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93424" y="3789040"/>
            <a:ext cx="8015080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 r="30080"/>
          <a:stretch/>
        </p:blipFill>
        <p:spPr>
          <a:xfrm>
            <a:off x="5733947" y="2055623"/>
            <a:ext cx="2952329" cy="51898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043608" y="6597352"/>
            <a:ext cx="8118636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61876" y="2276872"/>
            <a:ext cx="8118636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15399" r="68169" b="8607"/>
          <a:stretch/>
        </p:blipFill>
        <p:spPr bwMode="auto">
          <a:xfrm>
            <a:off x="487318" y="1935778"/>
            <a:ext cx="1149114" cy="502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7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161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Extreme Engineering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3" t="18024" r="10694" b="11235"/>
          <a:stretch/>
        </p:blipFill>
        <p:spPr bwMode="auto">
          <a:xfrm>
            <a:off x="851646" y="1831753"/>
            <a:ext cx="3451412" cy="496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Callout 2 9"/>
          <p:cNvSpPr/>
          <p:nvPr/>
        </p:nvSpPr>
        <p:spPr>
          <a:xfrm>
            <a:off x="4807114" y="2204863"/>
            <a:ext cx="3005246" cy="576065"/>
          </a:xfrm>
          <a:prstGeom prst="borderCallout2">
            <a:avLst>
              <a:gd name="adj1" fmla="val 50660"/>
              <a:gd name="adj2" fmla="val 292"/>
              <a:gd name="adj3" fmla="val 52172"/>
              <a:gd name="adj4" fmla="val -58780"/>
              <a:gd name="adj5" fmla="val 94495"/>
              <a:gd name="adj6" fmla="val -68780"/>
            </a:avLst>
          </a:prstGeom>
          <a:noFill/>
          <a:ln w="12700" cap="rnd" cmpd="sng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Braced Core – Shear Walls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14" name="Line Callout 2 13"/>
          <p:cNvSpPr/>
          <p:nvPr/>
        </p:nvSpPr>
        <p:spPr>
          <a:xfrm>
            <a:off x="4807114" y="4509120"/>
            <a:ext cx="3005246" cy="576065"/>
          </a:xfrm>
          <a:prstGeom prst="borderCallout2">
            <a:avLst>
              <a:gd name="adj1" fmla="val 49348"/>
              <a:gd name="adj2" fmla="val -211"/>
              <a:gd name="adj3" fmla="val 49548"/>
              <a:gd name="adj4" fmla="val -21061"/>
              <a:gd name="adj5" fmla="val 91871"/>
              <a:gd name="adj6" fmla="val -32067"/>
            </a:avLst>
          </a:prstGeom>
          <a:noFill/>
          <a:ln w="12700" cap="rnd" cmpd="sng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Perimeter Moment Frame 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9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1616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8" t="14898" r="6268" b="15243"/>
          <a:stretch/>
        </p:blipFill>
        <p:spPr bwMode="auto">
          <a:xfrm>
            <a:off x="457200" y="1834901"/>
            <a:ext cx="4196998" cy="489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Extreme Engineering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5599202" y="3429000"/>
            <a:ext cx="3005246" cy="576065"/>
          </a:xfrm>
          <a:prstGeom prst="borderCallout2">
            <a:avLst>
              <a:gd name="adj1" fmla="val 50660"/>
              <a:gd name="adj2" fmla="val 292"/>
              <a:gd name="adj3" fmla="val 52172"/>
              <a:gd name="adj4" fmla="val -58780"/>
              <a:gd name="adj5" fmla="val 94495"/>
              <a:gd name="adj6" fmla="val -68780"/>
            </a:avLst>
          </a:prstGeom>
          <a:noFill/>
          <a:ln w="12700" cap="rnd" cmpd="sng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Outrigger System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21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16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Extreme Engineering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26" y="2119205"/>
            <a:ext cx="4446196" cy="436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0" y="2132856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6381328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48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Extreme Engineering – One World Trade Center, NY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76056" y="1916832"/>
            <a:ext cx="4104456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2" descr="K:\PHOTOS\Commercial Developments office buildings\Freedom Tower  2005 - 085\Latest Updates - Courtesy SPI and SOM\ModelSouthElevation_06-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3" r="17068" b="10999"/>
          <a:stretch>
            <a:fillRect/>
          </a:stretch>
        </p:blipFill>
        <p:spPr bwMode="auto">
          <a:xfrm>
            <a:off x="5076056" y="2042472"/>
            <a:ext cx="2428363" cy="434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806471" y="5100638"/>
            <a:ext cx="1311984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>
              <a:solidFill>
                <a:srgbClr val="080808"/>
              </a:solidFill>
              <a:latin typeface="Calibri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58" t="10547" r="49480" b="5598"/>
          <a:stretch>
            <a:fillRect/>
          </a:stretch>
        </p:blipFill>
        <p:spPr bwMode="auto">
          <a:xfrm>
            <a:off x="357934" y="1911082"/>
            <a:ext cx="1143920" cy="465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2568697" y="1920096"/>
            <a:ext cx="707159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3203848" y="1920095"/>
            <a:ext cx="0" cy="1050851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756800" y="2780928"/>
            <a:ext cx="92363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5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Ht. 1368’-0</a:t>
            </a:r>
            <a:r>
              <a:rPr lang="en-US" sz="1050" b="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” (417 M)</a:t>
            </a:r>
            <a:endParaRPr lang="en-US" sz="1050" b="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1756800" y="1700808"/>
            <a:ext cx="78194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5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Ht. 1776</a:t>
            </a:r>
            <a:r>
              <a:rPr lang="en-US" sz="1050" b="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’,  (540M)</a:t>
            </a:r>
            <a:endParaRPr lang="en-US" sz="1050" b="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3420000" y="2183910"/>
            <a:ext cx="14641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Antenna &amp; Cable Structure</a:t>
            </a:r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>
            <a:off x="3203848" y="5847804"/>
            <a:ext cx="0" cy="3175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>
            <a:off x="3203848" y="3491455"/>
            <a:ext cx="0" cy="2347369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3203848" y="2970946"/>
            <a:ext cx="0" cy="520509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3420000" y="2972312"/>
            <a:ext cx="1485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MEP, Restaurant &amp; Ob.  Deck</a:t>
            </a: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1756800" y="3356992"/>
            <a:ext cx="101547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5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Ht. 1107’-8”</a:t>
            </a: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3420000" y="4403083"/>
            <a:ext cx="14641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Office Floors</a:t>
            </a:r>
          </a:p>
        </p:txBody>
      </p:sp>
      <p:sp>
        <p:nvSpPr>
          <p:cNvPr id="38" name="Text Box 21"/>
          <p:cNvSpPr txBox="1">
            <a:spLocks noChangeArrowheads="1"/>
          </p:cNvSpPr>
          <p:nvPr/>
        </p:nvSpPr>
        <p:spPr bwMode="auto">
          <a:xfrm>
            <a:off x="3420000" y="5822950"/>
            <a:ext cx="6573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MEP</a:t>
            </a: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3419872" y="6273586"/>
            <a:ext cx="14641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Basement</a:t>
            </a:r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1756800" y="5689558"/>
            <a:ext cx="88165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5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Ht. 186’-8”</a:t>
            </a:r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1755164" y="6399255"/>
            <a:ext cx="94462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5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Ht. -70’-0”</a:t>
            </a: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1756800" y="6192838"/>
            <a:ext cx="88952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5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Ht. 0’-0”</a:t>
            </a:r>
          </a:p>
        </p:txBody>
      </p:sp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756800" y="6024770"/>
            <a:ext cx="91445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5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Ht. 66’-8”</a:t>
            </a:r>
          </a:p>
        </p:txBody>
      </p:sp>
      <p:sp>
        <p:nvSpPr>
          <p:cNvPr id="46" name="Text Box 29"/>
          <p:cNvSpPr txBox="1">
            <a:spLocks noChangeArrowheads="1"/>
          </p:cNvSpPr>
          <p:nvPr/>
        </p:nvSpPr>
        <p:spPr bwMode="auto">
          <a:xfrm>
            <a:off x="3420532" y="6091221"/>
            <a:ext cx="9354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Lobby</a:t>
            </a:r>
          </a:p>
        </p:txBody>
      </p:sp>
      <p:sp>
        <p:nvSpPr>
          <p:cNvPr id="47" name="Line 32"/>
          <p:cNvSpPr>
            <a:spLocks noChangeShapeType="1"/>
          </p:cNvSpPr>
          <p:nvPr/>
        </p:nvSpPr>
        <p:spPr bwMode="auto">
          <a:xfrm>
            <a:off x="395536" y="6309320"/>
            <a:ext cx="1162417" cy="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4"/>
          <p:cNvSpPr>
            <a:spLocks noChangeShapeType="1"/>
          </p:cNvSpPr>
          <p:nvPr/>
        </p:nvSpPr>
        <p:spPr bwMode="auto">
          <a:xfrm>
            <a:off x="2567664" y="2970947"/>
            <a:ext cx="707159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2568697" y="3491456"/>
            <a:ext cx="707159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4"/>
          <p:cNvSpPr>
            <a:spLocks noChangeShapeType="1"/>
          </p:cNvSpPr>
          <p:nvPr/>
        </p:nvSpPr>
        <p:spPr bwMode="auto">
          <a:xfrm>
            <a:off x="2568697" y="5840195"/>
            <a:ext cx="707159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4"/>
          <p:cNvSpPr>
            <a:spLocks noChangeShapeType="1"/>
          </p:cNvSpPr>
          <p:nvPr/>
        </p:nvSpPr>
        <p:spPr bwMode="auto">
          <a:xfrm>
            <a:off x="2568697" y="6148642"/>
            <a:ext cx="707159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4"/>
          <p:cNvSpPr>
            <a:spLocks noChangeShapeType="1"/>
          </p:cNvSpPr>
          <p:nvPr/>
        </p:nvSpPr>
        <p:spPr bwMode="auto">
          <a:xfrm>
            <a:off x="2568697" y="6314639"/>
            <a:ext cx="707159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4"/>
          <p:cNvSpPr>
            <a:spLocks noChangeShapeType="1"/>
          </p:cNvSpPr>
          <p:nvPr/>
        </p:nvSpPr>
        <p:spPr bwMode="auto">
          <a:xfrm>
            <a:off x="2555776" y="6526213"/>
            <a:ext cx="707159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14"/>
          <p:cNvSpPr>
            <a:spLocks noChangeShapeType="1"/>
          </p:cNvSpPr>
          <p:nvPr/>
        </p:nvSpPr>
        <p:spPr bwMode="auto">
          <a:xfrm>
            <a:off x="3207296" y="6148642"/>
            <a:ext cx="0" cy="16599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3203848" y="6314639"/>
            <a:ext cx="0" cy="200461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5076056" y="6525344"/>
            <a:ext cx="4104456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5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161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80864" y="728464"/>
            <a:ext cx="5867400" cy="684312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0"/>
              </a:rPr>
              <a:t>Designing Tall Buildings:  </a:t>
            </a:r>
            <a:r>
              <a:rPr lang="en-US" sz="2000" dirty="0" smtClean="0">
                <a:latin typeface="Gill Sans" panose="020B0502020104020203" pitchFamily="34" charset="0"/>
              </a:rPr>
              <a:t/>
            </a:r>
            <a:br>
              <a:rPr lang="en-US" sz="2000" dirty="0" smtClean="0">
                <a:latin typeface="Gill Sans" panose="020B0502020104020203" pitchFamily="34" charset="0"/>
              </a:rPr>
            </a:br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Why is it different? A pause for reflection and overview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Extreme Engineering – One World Trade Center, NY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806471" y="5100638"/>
            <a:ext cx="1311984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>
              <a:solidFill>
                <a:srgbClr val="080808"/>
              </a:solidFill>
              <a:latin typeface="Calibri" pitchFamily="34" charset="0"/>
            </a:endParaRPr>
          </a:p>
        </p:txBody>
      </p:sp>
      <p:pic>
        <p:nvPicPr>
          <p:cNvPr id="37" name="Picture 3" descr="WTC1-050831-I-core-pre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0" y="2289546"/>
            <a:ext cx="891085" cy="354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 descr="WTC1-050831-I-pres-Perimete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73" y="2260661"/>
            <a:ext cx="1078369" cy="345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676400" y="3627021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b="0" dirty="0">
                <a:solidFill>
                  <a:srgbClr val="FFC000"/>
                </a:solidFill>
                <a:latin typeface="Gill Sans" panose="020B0502020104020203" pitchFamily="34" charset="0"/>
              </a:rPr>
              <a:t>+</a:t>
            </a: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4139952" y="3627021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b="0" dirty="0">
                <a:solidFill>
                  <a:srgbClr val="FFC000"/>
                </a:solidFill>
                <a:latin typeface="Gill Sans" panose="020B0502020104020203" pitchFamily="34" charset="0"/>
              </a:rPr>
              <a:t>=</a:t>
            </a:r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6400800" y="3627021"/>
            <a:ext cx="2362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Lateral </a:t>
            </a:r>
            <a:r>
              <a:rPr lang="en-US" sz="1600" dirty="0">
                <a:solidFill>
                  <a:srgbClr val="FFC000"/>
                </a:solidFill>
                <a:latin typeface="Gill Sans" panose="020B0502020104020203" pitchFamily="34" charset="0"/>
              </a:rPr>
              <a:t>Force Resisting </a:t>
            </a:r>
            <a:r>
              <a:rPr lang="en-US" sz="16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System</a:t>
            </a:r>
          </a:p>
          <a:p>
            <a:pPr>
              <a:spcBef>
                <a:spcPct val="50000"/>
              </a:spcBef>
            </a:pPr>
            <a:endParaRPr lang="en-US" sz="16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228600" y="5907469"/>
            <a:ext cx="1447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Concrete Core</a:t>
            </a:r>
          </a:p>
        </p:txBody>
      </p:sp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2442592" y="5805264"/>
            <a:ext cx="205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Perimeter Steel Moment Frame</a:t>
            </a:r>
          </a:p>
        </p:txBody>
      </p:sp>
      <p:pic>
        <p:nvPicPr>
          <p:cNvPr id="61" name="Picture 10" descr="WTC1-050831-I-pres-Lateral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76" y="2260661"/>
            <a:ext cx="971913" cy="345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0" y="1988840"/>
            <a:ext cx="9180512" cy="18835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0" y="6506509"/>
            <a:ext cx="9180512" cy="18835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4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Extreme Engineering – 107 West 57</a:t>
            </a:r>
            <a:r>
              <a:rPr lang="en-US" sz="2000" baseline="30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th</a:t>
            </a:r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 Street, NY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806471" y="5100638"/>
            <a:ext cx="1311984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>
              <a:solidFill>
                <a:srgbClr val="080808"/>
              </a:solidFill>
              <a:latin typeface="Calibri" pitchFamily="34" charset="0"/>
            </a:endParaRPr>
          </a:p>
        </p:txBody>
      </p:sp>
      <p:pic>
        <p:nvPicPr>
          <p:cNvPr id="1026" name="Picture 2" descr="http://cdn.cstatic.net/images/gridfs/524b168ef92ea12047015623/107w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14298" r="722" b="15914"/>
          <a:stretch/>
        </p:blipFill>
        <p:spPr bwMode="auto">
          <a:xfrm>
            <a:off x="0" y="2016000"/>
            <a:ext cx="9144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0" y="2186029"/>
            <a:ext cx="9180512" cy="18835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0" y="6309320"/>
            <a:ext cx="9180512" cy="18835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9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Extreme Engineering – 107 West 57</a:t>
            </a:r>
            <a:r>
              <a:rPr lang="en-US" sz="2000" baseline="30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th</a:t>
            </a:r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 Street, NY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806471" y="5100638"/>
            <a:ext cx="1311984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>
              <a:solidFill>
                <a:srgbClr val="080808"/>
              </a:solidFill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6" t="6933" r="68000" b="8444"/>
          <a:stretch/>
        </p:blipFill>
        <p:spPr bwMode="auto">
          <a:xfrm>
            <a:off x="1353018" y="1869847"/>
            <a:ext cx="1490790" cy="479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517554" y="6093296"/>
            <a:ext cx="248835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61570" y="1988840"/>
            <a:ext cx="0" cy="4104456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11298" y="3739016"/>
            <a:ext cx="2308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0"/>
              </a:rPr>
              <a:t>760 ft. (231 m)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Gill Sans" panose="020B0502020104020203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653458" y="5650099"/>
            <a:ext cx="533400" cy="83157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53458" y="5650099"/>
            <a:ext cx="304800" cy="4157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1330" y="5472527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42 ft. (13 m)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77118" y="3284984"/>
            <a:ext cx="2325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  <a:cs typeface="Arial" charset="0"/>
              </a:rPr>
              <a:t>Slenderness 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  <a:cs typeface="Arial" charset="0"/>
              </a:rPr>
              <a:t>Ratio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86852" y="4221088"/>
            <a:ext cx="6463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  <a:cs typeface="Arial" charset="0"/>
              </a:rPr>
              <a:t>231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13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6541" y="4380567"/>
            <a:ext cx="118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= 17.8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1844824"/>
            <a:ext cx="9180512" cy="20719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0" y="6650525"/>
            <a:ext cx="9180512" cy="18835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517554" y="1988840"/>
            <a:ext cx="248835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04202" y="4626208"/>
            <a:ext cx="533401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638780" y="3717032"/>
            <a:ext cx="2965668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85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65432" y="764704"/>
            <a:ext cx="6286888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Collaboration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161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66400" y="764704"/>
            <a:ext cx="6286888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Collaboration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1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1616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3573016"/>
            <a:ext cx="6840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Effortless architecture (the architect/engineer partnership is crucial – right from day one)</a:t>
            </a:r>
          </a:p>
          <a:p>
            <a:pPr marL="342900" lvl="0" indent="-34290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Experimentation based on detailed study and sound structural principles</a:t>
            </a:r>
          </a:p>
          <a:p>
            <a:pPr marL="342900" lvl="0" indent="-34290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Knowledge sharing</a:t>
            </a:r>
          </a:p>
          <a:p>
            <a:pPr marL="342900" lvl="0" indent="-34290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Stunning design &amp; presence</a:t>
            </a:r>
          </a:p>
          <a:p>
            <a:pPr marL="342900" lvl="0" indent="-34290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Viability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65432" y="764704"/>
            <a:ext cx="6286888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Collaboration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2708920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309320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6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7"/>
            <a:ext cx="9144000" cy="6461616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65432" y="764704"/>
            <a:ext cx="5867400" cy="468288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Engineering Challenges with Tall Buildings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95629" y="2082334"/>
            <a:ext cx="78767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45720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Scale</a:t>
            </a:r>
          </a:p>
        </p:txBody>
      </p:sp>
      <p:pic>
        <p:nvPicPr>
          <p:cNvPr id="6" name="Picture 2" descr="image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36912"/>
            <a:ext cx="5309523" cy="3972265"/>
          </a:xfrm>
          <a:prstGeom prst="rect">
            <a:avLst/>
          </a:prstGeom>
          <a:noFill/>
        </p:spPr>
      </p:pic>
      <p:pic>
        <p:nvPicPr>
          <p:cNvPr id="7" name="Picture 2" descr="image56"/>
          <p:cNvPicPr>
            <a:picLocks noChangeAspect="1" noChangeArrowheads="1"/>
          </p:cNvPicPr>
          <p:nvPr/>
        </p:nvPicPr>
        <p:blipFill rotWithShape="1">
          <a:blip r:embed="rId4"/>
          <a:srcRect l="20001" r="19197"/>
          <a:stretch/>
        </p:blipFill>
        <p:spPr bwMode="auto">
          <a:xfrm>
            <a:off x="5596673" y="2639881"/>
            <a:ext cx="3223799" cy="3969296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0" y="2852936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381328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8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93"/>
            <a:ext cx="9144000" cy="6461616"/>
          </a:xfrm>
        </p:spPr>
      </p:pic>
      <p:pic>
        <p:nvPicPr>
          <p:cNvPr id="7" name="Picture 6" descr="C:\Users\USFY02157\Documents\Projects\XXX-2013\Silvian\107-West 57th\Fig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7" b="13527"/>
          <a:stretch/>
        </p:blipFill>
        <p:spPr bwMode="auto">
          <a:xfrm>
            <a:off x="2479467" y="2858845"/>
            <a:ext cx="3244661" cy="381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14814"/>
            <a:ext cx="1428150" cy="378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tsd[1].jpg"/>
          <p:cNvPicPr>
            <a:picLocks noChangeAspect="1"/>
          </p:cNvPicPr>
          <p:nvPr/>
        </p:nvPicPr>
        <p:blipFill rotWithShape="1">
          <a:blip r:embed="rId5"/>
          <a:srcRect l="47855" t="27325" r="6899" b="25344"/>
          <a:stretch/>
        </p:blipFill>
        <p:spPr bwMode="auto">
          <a:xfrm>
            <a:off x="5946698" y="4144507"/>
            <a:ext cx="2945782" cy="238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Engineering Challenges with Tall Buildings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95629" y="2082334"/>
            <a:ext cx="78767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45720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Wind and other lateral loads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852936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525344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_Office\Project\93081-02\site-picture\EMR\600 ki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6698" y="1878710"/>
            <a:ext cx="2945782" cy="220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00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93"/>
            <a:ext cx="9144000" cy="6461616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Engineering Challenges with Tall Buildings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95629" y="2060848"/>
            <a:ext cx="78767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45720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Structural systems and possible impact on the building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2708920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6309320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\\ser02col2uk.uk.wspgroup.com\buildings\CS London\Projects\2471\24710998 - Newfoundland 2\H Dwgs\CGI Images\Tow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2176936" cy="360040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8" r="29161"/>
          <a:stretch/>
        </p:blipFill>
        <p:spPr>
          <a:xfrm>
            <a:off x="5341651" y="1789031"/>
            <a:ext cx="3550829" cy="453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3429000"/>
            <a:ext cx="8229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91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   Axial Shortening</a:t>
            </a:r>
          </a:p>
          <a:p>
            <a:pPr marL="42291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   Foundations</a:t>
            </a:r>
          </a:p>
          <a:p>
            <a:pPr marL="42291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   Speed and complexity of construction</a:t>
            </a:r>
          </a:p>
          <a:p>
            <a:pPr marL="42291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    The sometimes difficult balance between science and unnecessary complexity</a:t>
            </a:r>
          </a:p>
          <a:p>
            <a:pPr marL="42291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   Confidence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and over-confidence</a:t>
            </a:r>
          </a:p>
          <a:p>
            <a:pPr marL="422910" indent="-285750">
              <a:spcBef>
                <a:spcPct val="50000"/>
              </a:spcBef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 Light" panose="020B0302020104020203" pitchFamily="34" charset="0"/>
              </a:rPr>
              <a:t>    Efficiency and net to gross</a:t>
            </a:r>
          </a:p>
          <a:p>
            <a:pPr marL="137160" indent="0">
              <a:spcBef>
                <a:spcPct val="50000"/>
              </a:spcBef>
              <a:buNone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Gill Sans MT Light" panose="020B0302020104020203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Engineering Challenges with Tall Buildings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2708920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6309320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1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16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65432" y="764704"/>
            <a:ext cx="6286888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Trends and the Future for High-rise Design &amp; Construction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Lighter, cheaper and more net </a:t>
            </a:r>
            <a:r>
              <a:rPr lang="en-US" sz="2000" dirty="0" err="1" smtClean="0">
                <a:solidFill>
                  <a:srgbClr val="FFC000"/>
                </a:solidFill>
                <a:latin typeface="Gill Sans" panose="020B0502020104020203" pitchFamily="34" charset="0"/>
              </a:rPr>
              <a:t>lettable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pic>
        <p:nvPicPr>
          <p:cNvPr id="25" name="Picture 417" descr="skyline - Sli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858"/>
            <a:ext cx="9144000" cy="296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39552" y="2996952"/>
            <a:ext cx="5554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457200">
              <a:spcBef>
                <a:spcPct val="50000"/>
              </a:spcBef>
              <a:buClr>
                <a:srgbClr val="FFC000"/>
              </a:buClr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rgbClr val="FFC000"/>
                </a:solidFill>
                <a:latin typeface="Gill Sans MT Light" panose="020B0302020104020203" pitchFamily="34" charset="0"/>
              </a:rPr>
              <a:t>Making tall buildings more efficient</a:t>
            </a:r>
          </a:p>
          <a:p>
            <a:pPr marL="994410" lvl="1" indent="-457200">
              <a:spcBef>
                <a:spcPct val="50000"/>
              </a:spcBef>
              <a:buClr>
                <a:srgbClr val="FFC000"/>
              </a:buClr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rgbClr val="FFC000"/>
                </a:solidFill>
                <a:latin typeface="Gill Sans MT Light" panose="020B0302020104020203" pitchFamily="34" charset="0"/>
              </a:rPr>
              <a:t>Global influences – learn from other high-rise nations</a:t>
            </a:r>
          </a:p>
          <a:p>
            <a:pPr marL="994410" lvl="1" indent="-457200">
              <a:spcBef>
                <a:spcPct val="50000"/>
              </a:spcBef>
              <a:buClr>
                <a:srgbClr val="FFC000"/>
              </a:buClr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rgbClr val="FFC000"/>
                </a:solidFill>
                <a:latin typeface="Gill Sans MT Light" panose="020B0302020104020203" pitchFamily="34" charset="0"/>
              </a:rPr>
              <a:t>Join the Council on Tall Buildings and Urban Habitat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6655"/>
          <a:stretch/>
        </p:blipFill>
        <p:spPr bwMode="auto">
          <a:xfrm>
            <a:off x="3348000" y="4993464"/>
            <a:ext cx="2556000" cy="166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asif.info/wp-content/uploads/2012/08/seoul-international-finance-center-if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1" y="4993464"/>
            <a:ext cx="2499225" cy="16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upload.wikimedia.org/wikipedia/commons/thumb/7/70/View_of_Tokyo_Roppongi_Hills_downtown_from_Mori_Tower.jpg/512px-View_of_Tokyo_Roppongi_Hills_downtown_from_Mori_Tow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31" y="4993200"/>
            <a:ext cx="2497501" cy="16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2420888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4581128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4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" y="260648"/>
            <a:ext cx="9144000" cy="646161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5432" y="764704"/>
            <a:ext cx="5867400" cy="468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 Light" panose="020B03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FFC000"/>
                </a:solidFill>
                <a:latin typeface="Gill Sans" panose="020B0502020104020203" pitchFamily="34" charset="0"/>
              </a:rPr>
              <a:t>Prefabrication and </a:t>
            </a:r>
            <a:r>
              <a:rPr lang="en-US" sz="2000" dirty="0" err="1" smtClean="0">
                <a:solidFill>
                  <a:srgbClr val="FFC000"/>
                </a:solidFill>
                <a:latin typeface="Gill Sans" panose="020B0502020104020203" pitchFamily="34" charset="0"/>
              </a:rPr>
              <a:t>modularisation</a:t>
            </a:r>
            <a:endParaRPr lang="en-US" sz="2000" dirty="0">
              <a:solidFill>
                <a:srgbClr val="FFC000"/>
              </a:solidFill>
              <a:latin typeface="Gill Sans" panose="020B05020201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sz="2000" b="1" dirty="0" smtClean="0">
              <a:latin typeface="Gill Sans MT Light" panose="020B0302020104020203" pitchFamily="34" charset="0"/>
            </a:endParaRPr>
          </a:p>
        </p:txBody>
      </p:sp>
      <p:pic>
        <p:nvPicPr>
          <p:cNvPr id="4102" name="Picture 6" descr="http://www.mnn.com/sites/default/files/user-36/T30Hote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/>
          <a:stretch/>
        </p:blipFill>
        <p:spPr bwMode="auto">
          <a:xfrm>
            <a:off x="3203848" y="2132856"/>
            <a:ext cx="5976664" cy="431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data:image/jpeg;base64,/9j/4AAQSkZJRgABAQAAAQABAAD/2wCEAAkGBhASEBQUEBQUFBQUEhAUFRAPFhUVFA8QFRAVFBQXFBUXHCYeFxkkGRYVHzAgJicpLCwtGB4xNTAqNSYrLCkBCQoKDgwOFw8PFykcHBwsKSkpKSksKSksLCkpKSkpKSksKSksLCkpKSksKSwpLCkpKSkpKSwpKSwpKSksKSkpLP/AABEIARMAtwMBIgACEQEDEQH/xAAbAAACAwEBAQAAAAAAAAAAAAACAwABBAUGB//EAEAQAAIBBAAEBAMFBgQEBwEAAAECEQADEiEEIjFBBRNRYQYycSNCgZGhBxQzUrHBFXLR8IKi4fEkU2Jzs8LSF//EABcBAQEBAQAAAAAAAAAAAAAAAAABAgP/xAAeEQEBAQACAwEBAQAAAAAAAAAAARECMRIhURNBYf/aAAwDAQACEQMRAD8A+uUYFKyqw9bYhtQUAuUStVDAKIUM1YoCqxQxV1lRTViqFWBRV1YqVdEQVdWq0WNTVAKlHFSKaYWaoimNQGgWRQkUwihIqphDCgKU8ihaqM7JUo8alEKJoaAvVTVDMqJWpQpiiitCGmrSUFPFZF1YFDV0aEKuhyqTU0FRA0sNRA0DVq5oAaKoLqUINFQCxoGNEaWTVgsmlZbqy1AaqUZNAaotUBoimFSo5qURzpqwaEVa1pTFp60lRTlFShqmmBqWoqZ1FML1eVJyqsqgK5fVRLMFHqxAH5ml/wCIWsS3mJiDBbIQD6Ez12KweO8d5VrKCRMECCYIOxOq8te+K/slxtX+UoCPsQwGGIZOsHff3q4a903H2lUMXUKejSIOp0aK9xyJGRiQToE6Eeg96+eJ8VOlu2y2rjEC8uBNqRmxaSY38ok+5qvEPiRyiKLZJFsKCWT+a3EnGY5T6/pthr6JY8TtspYNpepIYAfmN0fD+J23JVSSQY+VhvEN1I9CK+dcF8RcQtt1NkS7iWF3lEwTACfXWoo/CPGr7cVbytKMrkeZnL7K298vYeh7fWmGvpYNXNBlUmsqtjQNRE0JqgCaE0RFDFVFRVEUVQ0QBqVDUojnqtGBUogKtqrWnJSwKMGoDLUGVQtSy1AeVVNDNWBRXH+Lm/8ACn/MP6E14HIlG/iHmA2GDfd6CAa9z8ZvHDdY5+vpyPXiAwxY+aCMl+1GMD5faKqUtzFpf4nzH5SQ33uu5ouKA+zJDHlnRiPl+be6NmTBSbpAzb7QY83z+qkfpS+JKwmTMOTWI+bS9df6U1Go/POLdRzA8okRBGXX8O9aPBVZeLRipA81eYkQftFOhMjv27VkvXQLgALbw0JxPMRvX9xTuFuxfHz6YH72I0DrUT+NB9Yqw1ADUFYbNLUNVUqi4qEVYqzUARQGmUq5VSgJqUJqVUZaOqWpQGtFQLRgUUDVUUZWqC0EVaPGrVaOKmq818bz5Cx1L9/8jV49xcxYcobNdCY+7/avV/tAYCzbBkgu0gdSIA1HfdeGusoQ8jEZLyH5z09T+PWrGa1lLhCgFA+bTIJX78xuaRxLPiuLKORssgTIhemxFY7pBRYtFhkYt8sj5usmNfWpfgok2s4Q8vIcDC75iB+VVHRuO2XKwC8kgiSec9DIj8jRi+fMjzAFn5IEk+XE5T/auZxVsl1YJljBLcvJzTO9/l6VrM5ZeWDBT7SRK7iPX/vQfX7TyAfUA/pTlrB4fcm1bPrbtn81Fawaw2aalDUBoDFXNQVRFFShIq6o1UKKVKM1KrLnzRUCmmLRRBaMVYqmoq6gFCDRCpoNasmgmhLVB5L9ornC0AY2+/Tdvf614i47Fd3Nlv4gC/0OvavXftIbVkY5znya5ue3req8VeA8uBagZfwuT+Y9px9+tbjF7QrKoDcx5jzjEfzeuqq64CrN3AYkZSgy0NSwj3pb2iUVRbk5H7Pl1Ab1MaobnDXHRFRZYDayBAgDqddaI03bqRzXfL5dLko8wjtzCT+HrTrl9Q0G4VnCEkAOc/QiT26Vh4ktC4gHkaZMRpa3NdfeKhgV2SYxAnY1vr+lB9X8DaeGs/8AtJ+igV0Aa5Pww88Ja/ysPydhXUWsV0MBoxQCjFAQNWTQipRV1Rq6o1UCalSrojmLTUpSU5DQMDVRNVNCTUVZNWGpZaqDUDS1VNLmiBoPF/tEkvYCnEw0EiY507d+leNuhicS8Nm3PiPVvu/pXqP2mOmdrNSy4bUAtP2noNnpXjQ1mFm2Wt5N9mLbMYlo+zidHfTVbjF7OcHQFwqQ7faALJ+bsRG6iM0LjdKGN3ALctr0ZSN9enalWzaMA2iyZNFry5KiGgYRqP0o7ZTlBtFlExbwBK6Mcp6QNUQHFqCqc+PL1BXel9a2EKQMrpt8jdGVQ+ho5df+tZ1vKAs22cYxgFUldDsTr0rVw1+Ap8prsoeVMJGl3zsB7fjVK+lfB1yeDT2a4P8AnJ/vXetivN/A7Two9nb9VU/3r0tsVzrpDQKlVV0FzUmqmoTQXNUTQk0JNBZapSi1XVxGRTRA0gPV51FaM6EtSc6mdFMyqwaVlRg0B1c0NEKDwX7Qmf8AeLQQAt5YgMSo21ydgHsPSvJWDdDqVCZ5PyknGeadxP6V6n9oSzxKAOU+zTmWJG7p+8CN9OleZTh5xGbA5N9oCAx0+5iN/StTpzvauGa75kqEzyeQ2WIPNlBG6G2LxbkKK+TSSCV+9lG561Z4caHmMsOw8wNDGA/U+9Mt2UxQNcZRJm4HxJ03Vp71UDYs3iQEKZbBLqSp1uACO/vWrhLd7lFtkVogllLDoJgBh3A70C8PaKqHuMqZH7RbrISAGibgIJmPXdMa3w/lpncK2w2ri3WQkBWCk3FYEzrvumj3vwDrh2B7OP8A41H9q9QDXkPgF18pwhlR5eLTlkvMAcj10OterDVh0nRwaimk5UYaijmoTQZUBagNmoGahJqmNESalJdqlVGIPV5UhWog1RTcqmdKyqFqKcHpivWTOiFyg2g0Yasi3aYL1QeD/aC9n95HngFMUBDKWBMORoA968xxTWfKTkDW8uVMCRjDY8oUkdu2q73x8HfiYtoXMW9AqDHlmTzEDvXIsM6pbhJboULKCORp2da+tbnTFZ73l+QnISkrCKjNAhoGAE6+mq0reRbNtihKg/JgSQMWA5CJEfTVXcN3FcFGeR5CwEGHkZdNUN67cWyDiC4YgqW1PMDuPrRB8Q6taUhGILyECyYlo5fb07U6zfwtI3lswDH7MAZfeWMT6f2pFq/d8lSiqXyPKWgSXYHmj3Pan27l42hCp5mZ5WY4ybpB5gJ6H0oPX/Ad/IXDiVmDi2iv2j6ivXBq8P8AA1xxcuLcChsWJCElZ8wEQSBOm9K9mGrN7bnR+VTKlA1c0U3KqLUuahNAWVCWpbPQ5UQTmpQFqlByxcog9ZFuUYuUGsPVO9Zhcos6KZlRBqWGowaKYGo1alCjyqI8L8XXrg4sm0VDcg5wSI8sehG+lckW7zqgRkV9Esykr8hmACD+tdH4psG5xbhXa2RickxJ1bQRzAiN1xriNhbAuOp5ftFxyPIesiN/StximcVdupbXFlzDQWKnEnmDQsz696hW5csLzAOWktjKzkxPLM+vel37Ba2ql2mfn1JIDbOok/TvTLPChrSozMBlGakBtOfaP0ohnC2n8oKHAbI8+Mgfan7pPp708WXxK+Zz5j7QKBs3AZx/GlfuaqvlhnjMDLKH3cB+YfWovDqFKZPGYGRds4JUk5zIO+vag9F8HFl4lw7ZnBpYgCf4Z6CvbB6+ffClpbXF4KxYFX27lz8gJ5mJPaveK9YrXHpqVqKaSDRZVGzJoS1BlUmqLmhJqiaqaqKJqVRNSiPPrcoxcrKDRBqo1eZRB6zBqYpqK0K9NR6yg0YaitWdV5lIyqzWR4L4p8tuKfzcon7jshkIg2VIMe1c6zZsuEW58kAiWK7x1sGa1fEV7hhxdz96FsrJjzQCMoT17xNcm7xFhVQ3guGozAKzjqJ10mujn9b2s2Sqo0eWGIHN2AbHmmfTvVAWPLCtj5eRG21AuGNz9Kx2uKsDBnxFmSeYDAKVbHXSOkUrjeJtFGKR5eUjEcuPmdh6UR0HexgwGHlZDuCmOQLSfTrQq/D4OLfleVuRbxKRiMumvWawcFxSBZ+4GBOj8oIJ1G+9ab/HWnLNbHLHdGTYXemA9qDt/CdzhxxiDhvLwOU+TGOZtvPy6mAP0r6QrV8y8A8TtXONstakAEKZVk2Q/ZgPWvpAuVmt8emoPRZ1lD1fmVlpozqi9I8ypnRD86hek5VC9UML1KSWqVUcMCjFKDUQaimiiBpQaiDUDgaINSQ1FlUU4GrypOVXlUHg/FvE7VrjLpuzBZgIRn3K9lBjpXO4TxG3bZWfKMY5UZzJA7KCaX8Ss371cxVm+0ufIJjmHWlcDxGLKcXbliLYk9BuJ6V0xyv9H+9qHDwxXNjAVi0MGjkAnuNRqpa41cw8PGc44NlGf8kTPtFVa4si4GCOxyc+WoGew2oJAkTvfY1TcSwfzDbcRcB8s45zkNRMSfrQHxPGhrjOFcCVOLKVflVfunfapxfFZsxxdeUCLgxPfcelL4zjvMdnCMvTkeMpCj0JG/rV8TccsS9trfKBDlSSJbfKTQdPwnxDPirJwdIe2OcATL9oJ9a+lB6+U8B4iz3rJKFMXtwWIOX2i9I/3uvqGdZ5Ncej8qsPSA9XnWW2gNUzpHmVWdBo8yq8ys5eq8ytI0eZUrL5lXRHNDUQas4eiD1GmgNRB6zh6MPUDw1FlWcPRZUDw1XlSA1XnQeB4ziWXirxW29z7S5/Dx5efvkwrneH8Q6sCiNcOJGKFQY1vmIH/en8bxd1eJveXbLzcuziVGP2hicjSPCUutcQWkzMQd4hV1zMT2/Wujl9Hwl655ylbbM+bnylK5SQwIknHU+vavScX8NlkJVh50i55ZPJIjlmJ7df0rreFeCpYBI27ElnPUyZgegp9rhlJyEzk25PYkVm1rHzjifNVm81PLb+QkHUa2pIrT4jxVxmGdvy+XXMGnZ9Bqva+OeApxCfyvBxcdvY+orxHjKX1cC+ioYMYOXDCRJ2ojt+dWXUzEsLdVrTXFVV5SpV8i21OxAjVfUsq+RXPFbjqqsqBUGirEsYWBIjWvevqwuVOS8WjKplSM6mdZbPzqG5WfOqL0DzcoTcpBeqL1pDjcqVnL1KMsAu0Yu15E/Fi7hDHrPX9Kz3PjchgAog731HNH46BrLb3IuUQuV41fjxMSTbaZ0ARsSOvp3P4UA+PlJEIAupDHm9yI1UPT24eizrz6/FfDf+YI7k9qvh/inh36OBsiWMdpn+tFeg8yrzrjjx2wZi4hAWZDCDBM9+0frWO38VWyWAKA/dzfEHUnJgDH5GoObwnCXbnFXBaXIM9zzHflWyPOeMYnMkAmNRr1mvX+FeFW+HthEH1Y/M59Sa8Zc/aOnDkoOG+8xJS6ILF2BIOG5IJn3oeI/ao4WV4WJGma7MEjRICb+k11y1jMfQqFTr/frXy3/+rcT/AOXa/wCb/WgX9qvFdBbt/XdTxqvrBrF4n4VbvpjcH0YdVPqDXzkftR4oESlsjRgSJHpO4rcP2pXSuQ4ZI31unt/wU8ajH4l4Ne4e6FujK2xhWtmGfRjbAhW/Ovo9i7KKfVV/oK+fP+0Z7wCvw9vEsoJLsYJbRGuork3Pi/jAMRdIUagKoKiYAmJ7dactpMfWLnEBRLEADqWMAfjVPxSgEkgACSSe1fH7nxJxZlWuuQRBB2CPStfCcClwB+J4orIBwQNduTAmTsL31us40+h8D8VcNefC28mCQToGCQRvc9+nQ1p4jxe0k5OuhMSCSJjQ+or5+vgHDMQF8xg0kG40EiJ+VAAPpum3PhJDPlFwxjSmZ9Scj0q4j2afEXDsjOtwFV0eoIJ6CIndZvCfiNb2QbFGU6BPVT0PMOv6f0r5lc8P4gHaxturWx8vXq1IdGGmgHrog9/VSRQ19mXige4n6iqr49eYAg9yqb76XH+xqVNQZ4ho6Gk3gxI10RR+MAn9SRRrZY9P6Ua8Jcna/gV61nTGTymPWR+tQWfQEfWtptXBrED6x1pv7u/SAD7Ak/p2p5Vcc5piCD+ANX5x9D27GukvCuNQJjcgjrMdfpQpaJMamSOh99kb1U1Mcy7eYqRi35GrtZtoKZ99D82gV024UZfMMfXfWSI6VLfDAjXvrv1H4/jV8v8ADHN4vhyce5wSYHQgtP8AWtPF387QQIwIx5u2vwp6WgNkg8x6b7aHT1oXYARsdZMf2q/ouOQeCYxp/wAFnufUirt8EQQYcx2xH/6rqG6JgHsZkDXSlfvcdJ/AU/S/DGO5wxIEK/YbA7CPWn21cWypU7DCTPefb3pw49idHt/atI4hx3JnYOxOvSr+l+GRz7dlhqNZK067GfWtF67cGahMlLNBBHTIxvsdg1pXizsSffcfl/uaK3dbXzfiTsT+n1rP6UyOVb4e9/I3r61q4WzcDZFHOomDA3/Wafc4jXRgJicj6dKg4gidsOnQnQ+s/Wp50xs4PjbqXFLdAG5CGDdI1y03j/G3aMFTU6ueYQSCCPliCP8ASueOIBjZH6n09e9Eb3SWn/NEiPUntv8ASnnVYeILFy0WwSPlUFVB6ziZ33msvkOT1X8P7artlx0kH/h6T6boUuJ0mBobHXYH3avlUxybvDMQoBEgEEb/AJ2bX4NUro3WP83bQEnEenvUp5UdWyF6LAJ9dQf+EAGm4DuS2jOtgiIifxrO3BW1GnOgDFtWMD2YiSddNUblAsgMOoGEb1EksCoP4VGx+UQ2ICuZnUSojvPT6apB4O4OYqdyAQ8kRI9R9evrVLw3NkhyMiVckt0E8qgKPyrXw/FmTkpXp/Kx/uB+tFAFBLHH2yca9fadyZFal4eEE463PSJE6BM+mqRccHoIn7zqoI7aEEd+8UR4liyiAsKZdh97UY/Tft9aBi+HBkBtjnI6nLKIjcN/U1kXw5Q2LHng8ilSYH80nWqda4m+xIAKA6Ltj07kBgZM69KHi+LYMERezS6jXUAyY2Y9ahgB4OSOiocfu7APu077VnbwfmEBn67kLsaPSKfxPi7IMVZlMQFA0PcyIJ6696C54uSFwue2LNoSOp1Pv7/jUMgl8Mt7LIwAB7lpjqfz1370tvD0CAhWgyZSIie/T/Zoz4gVUkhBqFEtJHSQe5mPTv8Agp7tw2yA624iMI5+WNyP1qp6Ve8ORApaRzDIMT3Aj6Cd1o/dgTzyqmRp9h+oAGwCfX9KTe8Wum1jlbZzjJluVY3onqaztfZ1Ku9tGymVG5BBABHQzUVrHC62wJb5SZBPNBkGB9R1/I1ScKZIkhgDykyGA6ldzH/SsFu29wFGIJkc0M0gGfQa/GncRddQLcNOgpUKuWj8u9H2k1BvtcDlAXKIJgri433DCD7THTvWfiODXL72jEBSSBHQjpP0jrVXLrKy+aSog84x3rU7BGwZnVKew4BLlWQA8yNsAiR0Oz7bouQX7ri+j907jexokEzED1/CgseGsw0x6hSISV9dE+nYGmXLYYILRZoEYwuc7OnJE9uwob3BseUQCIB8xVBB/wAwEnU9AR71WcL4jgYMMxkQAoXYMaJ6E1mPDAuAHIJnY2Ok9t1pAYTORUSF85C09h9oNLPp19qKzwRkSsddwzANOiC2xqqjIeF186mNY6BG+sHmHTuKlbf8PcCQAZMyrgyd9BcBjr0qVUxst21EnovXJ2M7MxjqjbxKyxKq2TBT94jKOsEkD8Jrz48OuOZuMfwKn+vSjWy/y220PvHCCPwG/wA/WjXv46/+LcMBzZTr5UMD6nv+QqHjwf4YXDcOzENEAkiQT+ZHasNjwYBSWYEnXaJ9gep9qTZ8GLkgkKgPUjmO+sY6p6PYHv20uEo11+hkkMJ9tH8628L4kSpa68rsBGVu49ARkI9dfjU/wa0izlcJba2sVLOOklSgIHvS/wDA+bJ5jrhbRhj0gDXSphLY18Px115kYWyIyEBiPb0+tZ/3ZG0LjsTOvkhSNE+tMBLDBB0nIsNpqYCjq3tP41VjgEXaLckSOZSCx9dk06U9PCVQHKCoEnMmAY6mO/8A2qK4tgzjlHaCFtzoADUnqaRb4Q3WMFgB0ZQo556TP9/Sl3fBHy27De+rbnrowT+NMFvdVmAEGCTJnYGgD77/AENDYt27ik5FSpaVCSYHQzl0/Ci4bw4AFvMlSdQRk0EgSuQ/rXRZEVAFDNGcIuWtk7+03TDHH/dskEsBAX5tEfrSrTBD10ejg6/OK7Xh3FlUUBBiyggt0M9wcu5pHHWd5QxH/oaeU9QAdzFUxkuNM4u8xqCsdtNO6vh7N0qGVmiSJVchI7iOhBnftXcSwVAZDcxI0cQGjsdkj8IFYOM4p7bMzgANHNcHMH/mB6D3/OsrjN/4nJvNJKxAaTbBJiIKx19zWW5wt9QGSGURyYsQNfywf9mm/u8yoc7Prb1ue26vhOGxc53F9BmFMd9yDy1UxaeHpdUuZW57BgZ6b17VLPBXLQbzLZuEwVbPGPWFZgT27V2bPBK5FsFcmMIAEWSfRsf+ldS18N8ULW7S3FDOAzMgHLjE6HXKBBMkHVItkjzScNetgEYsrAHnc6ESIYCttu5iDg+BPVJBUmD16gn8ZrsXfhHjIcLbKNEHG4rBnJxAWSCZgiesR6isnhPwlxYsliBcDMAgDytxSBDAA9cpWJ663Vypsc+0GIkiSdTyiIn3BH5mpWzj/A79hFuEeUrtABbNW5cgVCP09DMddVKGR5i/xT+YyzyqRC9h/rU4a8zMMiTsD07+1SpTE2418BdZnliTGSj2AOoFdrg/4LPJyCsQZOiOlVUq0gbK5IGYsWcKWbJpYwPes/iIi1onQPc+lXUo1GrwtcRA0Aoj6yBv1/GufeuFReK6IOj3EtBqVKl6OIktgXQB0wUwSTsie9PiLV9h1VLkH05CalSiRzrqhQpXRxUz7wDXT4O4VQYmJDE/WKlSlWOG/H3AiKG0F0IGtmt3A84Ge/8AftV1KqcjuH8QuLaVQ2lLKAQDADGBJFY+N465IE6PYhT3+lVUpI48+V+sjeKXbaW1ttiDcfoq9Mz3ia7q3mKSTuP/AKipUrNdpWHgfE7qEorQqYlQVUlZM6Yievvqq8Q8Uv8Amn7W4AQsgOwB6nYBgiST9SfWpUqtOv4Px17zE+1u/Iz7uP8AN5kT19yY6SSeu6x/CvEOFdQ74jzFCZNiq5tpVmANmQOs1dSn8rFaOGvO/FNbdnZMS+LsxAeRJEnRqVKlFf/Z"/>
          <p:cNvSpPr>
            <a:spLocks noChangeAspect="1" noChangeArrowheads="1"/>
          </p:cNvSpPr>
          <p:nvPr/>
        </p:nvSpPr>
        <p:spPr bwMode="auto">
          <a:xfrm>
            <a:off x="120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Gill Sans MT Light" panose="020B0302020104020203" pitchFamily="34" charset="0"/>
            </a:endParaRPr>
          </a:p>
        </p:txBody>
      </p:sp>
      <p:sp>
        <p:nvSpPr>
          <p:cNvPr id="8" name="AutoShape 10" descr="data:image/jpeg;base64,/9j/4AAQSkZJRgABAQAAAQABAAD/2wCEAAkGBhASEBQUEBQUFBQUEhAUFRAPFhUVFA8QFRAVFBQXFBUXHCYeFxkkGRYVHzAgJicpLCwtGB4xNTAqNSYrLCkBCQoKDgwOFw8PFykcHBwsKSkpKSksKSksLCkpKSkpKSksKSksLCkpKSksKSwpLCkpKSkpKSwpKSwpKSksKSkpLP/AABEIARMAtwMBIgACEQEDEQH/xAAbAAACAwEBAQAAAAAAAAAAAAACAwABBAUGB//EAEAQAAIBBAAEBAMFBgQEBwEAAAECEQADEiEEIjFBBRNRYQYycSNCgZGhBxQzUrHBFXLR8IKi4fEkU2Jzs8LSF//EABcBAQEBAQAAAAAAAAAAAAAAAAABAgP/xAAeEQEBAQACAwEBAQAAAAAAAAAAARECMRIhURNBYf/aAAwDAQACEQMRAD8A+uUYFKyqw9bYhtQUAuUStVDAKIUM1YoCqxQxV1lRTViqFWBRV1YqVdEQVdWq0WNTVAKlHFSKaYWaoimNQGgWRQkUwihIqphDCgKU8ihaqM7JUo8alEKJoaAvVTVDMqJWpQpiiitCGmrSUFPFZF1YFDV0aEKuhyqTU0FRA0sNRA0DVq5oAaKoLqUINFQCxoGNEaWTVgsmlZbqy1AaqUZNAaotUBoimFSo5qURzpqwaEVa1pTFp60lRTlFShqmmBqWoqZ1FML1eVJyqsqgK5fVRLMFHqxAH5ml/wCIWsS3mJiDBbIQD6Ez12KweO8d5VrKCRMECCYIOxOq8te+K/slxtX+UoCPsQwGGIZOsHff3q4a903H2lUMXUKejSIOp0aK9xyJGRiQToE6Eeg96+eJ8VOlu2y2rjEC8uBNqRmxaSY38ok+5qvEPiRyiKLZJFsKCWT+a3EnGY5T6/pthr6JY8TtspYNpepIYAfmN0fD+J23JVSSQY+VhvEN1I9CK+dcF8RcQtt1NkS7iWF3lEwTACfXWoo/CPGr7cVbytKMrkeZnL7K298vYeh7fWmGvpYNXNBlUmsqtjQNRE0JqgCaE0RFDFVFRVEUVQ0QBqVDUojnqtGBUogKtqrWnJSwKMGoDLUGVQtSy1AeVVNDNWBRXH+Lm/8ACn/MP6E14HIlG/iHmA2GDfd6CAa9z8ZvHDdY5+vpyPXiAwxY+aCMl+1GMD5faKqUtzFpf4nzH5SQ33uu5ouKA+zJDHlnRiPl+be6NmTBSbpAzb7QY83z+qkfpS+JKwmTMOTWI+bS9df6U1Go/POLdRzA8okRBGXX8O9aPBVZeLRipA81eYkQftFOhMjv27VkvXQLgALbw0JxPMRvX9xTuFuxfHz6YH72I0DrUT+NB9Yqw1ADUFYbNLUNVUqi4qEVYqzUARQGmUq5VSgJqUJqVUZaOqWpQGtFQLRgUUDVUUZWqC0EVaPGrVaOKmq818bz5Cx1L9/8jV49xcxYcobNdCY+7/avV/tAYCzbBkgu0gdSIA1HfdeGusoQ8jEZLyH5z09T+PWrGa1lLhCgFA+bTIJX78xuaRxLPiuLKORssgTIhemxFY7pBRYtFhkYt8sj5usmNfWpfgok2s4Q8vIcDC75iB+VVHRuO2XKwC8kgiSec9DIj8jRi+fMjzAFn5IEk+XE5T/auZxVsl1YJljBLcvJzTO9/l6VrM5ZeWDBT7SRK7iPX/vQfX7TyAfUA/pTlrB4fcm1bPrbtn81Fawaw2aalDUBoDFXNQVRFFShIq6o1UKKVKM1KrLnzRUCmmLRRBaMVYqmoq6gFCDRCpoNasmgmhLVB5L9ornC0AY2+/Tdvf614i47Fd3Nlv4gC/0OvavXftIbVkY5znya5ue3req8VeA8uBagZfwuT+Y9px9+tbjF7QrKoDcx5jzjEfzeuqq64CrN3AYkZSgy0NSwj3pb2iUVRbk5H7Pl1Ab1MaobnDXHRFRZYDayBAgDqddaI03bqRzXfL5dLko8wjtzCT+HrTrl9Q0G4VnCEkAOc/QiT26Vh4ktC4gHkaZMRpa3NdfeKhgV2SYxAnY1vr+lB9X8DaeGs/8AtJ+igV0Aa5Pww88Ja/ysPydhXUWsV0MBoxQCjFAQNWTQipRV1Rq6o1UCalSrojmLTUpSU5DQMDVRNVNCTUVZNWGpZaqDUDS1VNLmiBoPF/tEkvYCnEw0EiY507d+leNuhicS8Nm3PiPVvu/pXqP2mOmdrNSy4bUAtP2noNnpXjQ1mFm2Wt5N9mLbMYlo+zidHfTVbjF7OcHQFwqQ7faALJ+bsRG6iM0LjdKGN3ALctr0ZSN9enalWzaMA2iyZNFry5KiGgYRqP0o7ZTlBtFlExbwBK6Mcp6QNUQHFqCqc+PL1BXel9a2EKQMrpt8jdGVQ+ho5df+tZ1vKAs22cYxgFUldDsTr0rVw1+Ap8prsoeVMJGl3zsB7fjVK+lfB1yeDT2a4P8AnJ/vXetivN/A7Two9nb9VU/3r0tsVzrpDQKlVV0FzUmqmoTQXNUTQk0JNBZapSi1XVxGRTRA0gPV51FaM6EtSc6mdFMyqwaVlRg0B1c0NEKDwX7Qmf8AeLQQAt5YgMSo21ydgHsPSvJWDdDqVCZ5PyknGeadxP6V6n9oSzxKAOU+zTmWJG7p+8CN9OleZTh5xGbA5N9oCAx0+5iN/StTpzvauGa75kqEzyeQ2WIPNlBG6G2LxbkKK+TSSCV+9lG561Z4caHmMsOw8wNDGA/U+9Mt2UxQNcZRJm4HxJ03Vp71UDYs3iQEKZbBLqSp1uACO/vWrhLd7lFtkVogllLDoJgBh3A70C8PaKqHuMqZH7RbrISAGibgIJmPXdMa3w/lpncK2w2ri3WQkBWCk3FYEzrvumj3vwDrh2B7OP8A41H9q9QDXkPgF18pwhlR5eLTlkvMAcj10OterDVh0nRwaimk5UYaijmoTQZUBagNmoGahJqmNESalJdqlVGIPV5UhWog1RTcqmdKyqFqKcHpivWTOiFyg2g0Yasi3aYL1QeD/aC9n95HngFMUBDKWBMORoA968xxTWfKTkDW8uVMCRjDY8oUkdu2q73x8HfiYtoXMW9AqDHlmTzEDvXIsM6pbhJboULKCORp2da+tbnTFZ73l+QnISkrCKjNAhoGAE6+mq0reRbNtihKg/JgSQMWA5CJEfTVXcN3FcFGeR5CwEGHkZdNUN67cWyDiC4YgqW1PMDuPrRB8Q6taUhGILyECyYlo5fb07U6zfwtI3lswDH7MAZfeWMT6f2pFq/d8lSiqXyPKWgSXYHmj3Pan27l42hCp5mZ5WY4ybpB5gJ6H0oPX/Ad/IXDiVmDi2iv2j6ivXBq8P8AA1xxcuLcChsWJCElZ8wEQSBOm9K9mGrN7bnR+VTKlA1c0U3KqLUuahNAWVCWpbPQ5UQTmpQFqlByxcog9ZFuUYuUGsPVO9Zhcos6KZlRBqWGowaKYGo1alCjyqI8L8XXrg4sm0VDcg5wSI8sehG+lckW7zqgRkV9Esykr8hmACD+tdH4psG5xbhXa2RickxJ1bQRzAiN1xriNhbAuOp5ftFxyPIesiN/StximcVdupbXFlzDQWKnEnmDQsz696hW5csLzAOWktjKzkxPLM+vel37Ba2ql2mfn1JIDbOok/TvTLPChrSozMBlGakBtOfaP0ohnC2n8oKHAbI8+Mgfan7pPp708WXxK+Zz5j7QKBs3AZx/GlfuaqvlhnjMDLKH3cB+YfWovDqFKZPGYGRds4JUk5zIO+vag9F8HFl4lw7ZnBpYgCf4Z6CvbB6+ffClpbXF4KxYFX27lz8gJ5mJPaveK9YrXHpqVqKaSDRZVGzJoS1BlUmqLmhJqiaqaqKJqVRNSiPPrcoxcrKDRBqo1eZRB6zBqYpqK0K9NR6yg0YaitWdV5lIyqzWR4L4p8tuKfzcon7jshkIg2VIMe1c6zZsuEW58kAiWK7x1sGa1fEV7hhxdz96FsrJjzQCMoT17xNcm7xFhVQ3guGozAKzjqJ10mujn9b2s2Sqo0eWGIHN2AbHmmfTvVAWPLCtj5eRG21AuGNz9Kx2uKsDBnxFmSeYDAKVbHXSOkUrjeJtFGKR5eUjEcuPmdh6UR0HexgwGHlZDuCmOQLSfTrQq/D4OLfleVuRbxKRiMumvWawcFxSBZ+4GBOj8oIJ1G+9ab/HWnLNbHLHdGTYXemA9qDt/CdzhxxiDhvLwOU+TGOZtvPy6mAP0r6QrV8y8A8TtXONstakAEKZVk2Q/ZgPWvpAuVmt8emoPRZ1lD1fmVlpozqi9I8ypnRD86hek5VC9UML1KSWqVUcMCjFKDUQaimiiBpQaiDUDgaINSQ1FlUU4GrypOVXlUHg/FvE7VrjLpuzBZgIRn3K9lBjpXO4TxG3bZWfKMY5UZzJA7KCaX8Ss371cxVm+0ufIJjmHWlcDxGLKcXbliLYk9BuJ6V0xyv9H+9qHDwxXNjAVi0MGjkAnuNRqpa41cw8PGc44NlGf8kTPtFVa4si4GCOxyc+WoGew2oJAkTvfY1TcSwfzDbcRcB8s45zkNRMSfrQHxPGhrjOFcCVOLKVflVfunfapxfFZsxxdeUCLgxPfcelL4zjvMdnCMvTkeMpCj0JG/rV8TccsS9trfKBDlSSJbfKTQdPwnxDPirJwdIe2OcATL9oJ9a+lB6+U8B4iz3rJKFMXtwWIOX2i9I/3uvqGdZ5Ncej8qsPSA9XnWW2gNUzpHmVWdBo8yq8ys5eq8ytI0eZUrL5lXRHNDUQas4eiD1GmgNRB6zh6MPUDw1FlWcPRZUDw1XlSA1XnQeB4ziWXirxW29z7S5/Dx5efvkwrneH8Q6sCiNcOJGKFQY1vmIH/en8bxd1eJveXbLzcuziVGP2hicjSPCUutcQWkzMQd4hV1zMT2/Wujl9Hwl655ylbbM+bnylK5SQwIknHU+vavScX8NlkJVh50i55ZPJIjlmJ7df0rreFeCpYBI27ElnPUyZgegp9rhlJyEzk25PYkVm1rHzjifNVm81PLb+QkHUa2pIrT4jxVxmGdvy+XXMGnZ9Bqva+OeApxCfyvBxcdvY+orxHjKX1cC+ioYMYOXDCRJ2ojt+dWXUzEsLdVrTXFVV5SpV8i21OxAjVfUsq+RXPFbjqqsqBUGirEsYWBIjWvevqwuVOS8WjKplSM6mdZbPzqG5WfOqL0DzcoTcpBeqL1pDjcqVnL1KMsAu0Yu15E/Fi7hDHrPX9Kz3PjchgAog731HNH46BrLb3IuUQuV41fjxMSTbaZ0ARsSOvp3P4UA+PlJEIAupDHm9yI1UPT24eizrz6/FfDf+YI7k9qvh/inh36OBsiWMdpn+tFeg8yrzrjjx2wZi4hAWZDCDBM9+0frWO38VWyWAKA/dzfEHUnJgDH5GoObwnCXbnFXBaXIM9zzHflWyPOeMYnMkAmNRr1mvX+FeFW+HthEH1Y/M59Sa8Zc/aOnDkoOG+8xJS6ILF2BIOG5IJn3oeI/ao4WV4WJGma7MEjRICb+k11y1jMfQqFTr/frXy3/+rcT/AOXa/wCb/WgX9qvFdBbt/XdTxqvrBrF4n4VbvpjcH0YdVPqDXzkftR4oESlsjRgSJHpO4rcP2pXSuQ4ZI31unt/wU8ajH4l4Ne4e6FujK2xhWtmGfRjbAhW/Ovo9i7KKfVV/oK+fP+0Z7wCvw9vEsoJLsYJbRGuork3Pi/jAMRdIUagKoKiYAmJ7dactpMfWLnEBRLEADqWMAfjVPxSgEkgACSSe1fH7nxJxZlWuuQRBB2CPStfCcClwB+J4orIBwQNduTAmTsL31us40+h8D8VcNefC28mCQToGCQRvc9+nQ1p4jxe0k5OuhMSCSJjQ+or5+vgHDMQF8xg0kG40EiJ+VAAPpum3PhJDPlFwxjSmZ9Scj0q4j2afEXDsjOtwFV0eoIJ6CIndZvCfiNb2QbFGU6BPVT0PMOv6f0r5lc8P4gHaxturWx8vXq1IdGGmgHrog9/VSRQ19mXige4n6iqr49eYAg9yqb76XH+xqVNQZ4ho6Gk3gxI10RR+MAn9SRRrZY9P6Ua8Jcna/gV61nTGTymPWR+tQWfQEfWtptXBrED6x1pv7u/SAD7Ak/p2p5Vcc5piCD+ANX5x9D27GukvCuNQJjcgjrMdfpQpaJMamSOh99kb1U1Mcy7eYqRi35GrtZtoKZ99D82gV024UZfMMfXfWSI6VLfDAjXvrv1H4/jV8v8ADHN4vhyce5wSYHQgtP8AWtPF387QQIwIx5u2vwp6WgNkg8x6b7aHT1oXYARsdZMf2q/ouOQeCYxp/wAFnufUirt8EQQYcx2xH/6rqG6JgHsZkDXSlfvcdJ/AU/S/DGO5wxIEK/YbA7CPWn21cWypU7DCTPefb3pw49idHt/atI4hx3JnYOxOvSr+l+GRz7dlhqNZK067GfWtF67cGahMlLNBBHTIxvsdg1pXizsSffcfl/uaK3dbXzfiTsT+n1rP6UyOVb4e9/I3r61q4WzcDZFHOomDA3/Wafc4jXRgJicj6dKg4gidsOnQnQ+s/Wp50xs4PjbqXFLdAG5CGDdI1y03j/G3aMFTU6ueYQSCCPliCP8ASueOIBjZH6n09e9Eb3SWn/NEiPUntv8ASnnVYeILFy0WwSPlUFVB6ziZ33msvkOT1X8P7artlx0kH/h6T6boUuJ0mBobHXYH3avlUxybvDMQoBEgEEb/AJ2bX4NUro3WP83bQEnEenvUp5UdWyF6LAJ9dQf+EAGm4DuS2jOtgiIifxrO3BW1GnOgDFtWMD2YiSddNUblAsgMOoGEb1EksCoP4VGx+UQ2ICuZnUSojvPT6apB4O4OYqdyAQ8kRI9R9evrVLw3NkhyMiVckt0E8qgKPyrXw/FmTkpXp/Kx/uB+tFAFBLHH2yca9fadyZFal4eEE463PSJE6BM+mqRccHoIn7zqoI7aEEd+8UR4liyiAsKZdh97UY/Tft9aBi+HBkBtjnI6nLKIjcN/U1kXw5Q2LHng8ilSYH80nWqda4m+xIAKA6Ltj07kBgZM69KHi+LYMERezS6jXUAyY2Y9ahgB4OSOiocfu7APu077VnbwfmEBn67kLsaPSKfxPi7IMVZlMQFA0PcyIJ6696C54uSFwue2LNoSOp1Pv7/jUMgl8Mt7LIwAB7lpjqfz1370tvD0CAhWgyZSIie/T/Zoz4gVUkhBqFEtJHSQe5mPTv8Agp7tw2yA624iMI5+WNyP1qp6Ve8ORApaRzDIMT3Aj6Cd1o/dgTzyqmRp9h+oAGwCfX9KTe8Wum1jlbZzjJluVY3onqaztfZ1Ku9tGymVG5BBABHQzUVrHC62wJb5SZBPNBkGB9R1/I1ScKZIkhgDykyGA6ldzH/SsFu29wFGIJkc0M0gGfQa/GncRddQLcNOgpUKuWj8u9H2k1BvtcDlAXKIJgri433DCD7THTvWfiODXL72jEBSSBHQjpP0jrVXLrKy+aSog84x3rU7BGwZnVKew4BLlWQA8yNsAiR0Oz7bouQX7ri+j907jexokEzED1/CgseGsw0x6hSISV9dE+nYGmXLYYILRZoEYwuc7OnJE9uwob3BseUQCIB8xVBB/wAwEnU9AR71WcL4jgYMMxkQAoXYMaJ6E1mPDAuAHIJnY2Ok9t1pAYTORUSF85C09h9oNLPp19qKzwRkSsddwzANOiC2xqqjIeF186mNY6BG+sHmHTuKlbf8PcCQAZMyrgyd9BcBjr0qVUxst21EnovXJ2M7MxjqjbxKyxKq2TBT94jKOsEkD8Jrz48OuOZuMfwKn+vSjWy/y220PvHCCPwG/wA/WjXv46/+LcMBzZTr5UMD6nv+QqHjwf4YXDcOzENEAkiQT+ZHasNjwYBSWYEnXaJ9gep9qTZ8GLkgkKgPUjmO+sY6p6PYHv20uEo11+hkkMJ9tH8628L4kSpa68rsBGVu49ARkI9dfjU/wa0izlcJba2sVLOOklSgIHvS/wDA+bJ5jrhbRhj0gDXSphLY18Px115kYWyIyEBiPb0+tZ/3ZG0LjsTOvkhSNE+tMBLDBB0nIsNpqYCjq3tP41VjgEXaLckSOZSCx9dk06U9PCVQHKCoEnMmAY6mO/8A2qK4tgzjlHaCFtzoADUnqaRb4Q3WMFgB0ZQo556TP9/Sl3fBHy27De+rbnrowT+NMFvdVmAEGCTJnYGgD77/AENDYt27ik5FSpaVCSYHQzl0/Ci4bw4AFvMlSdQRk0EgSuQ/rXRZEVAFDNGcIuWtk7+03TDHH/dskEsBAX5tEfrSrTBD10ejg6/OK7Xh3FlUUBBiyggt0M9wcu5pHHWd5QxH/oaeU9QAdzFUxkuNM4u8xqCsdtNO6vh7N0qGVmiSJVchI7iOhBnftXcSwVAZDcxI0cQGjsdkj8IFYOM4p7bMzgANHNcHMH/mB6D3/OsrjN/4nJvNJKxAaTbBJiIKx19zWW5wt9QGSGURyYsQNfywf9mm/u8yoc7Prb1ue26vhOGxc53F9BmFMd9yDy1UxaeHpdUuZW57BgZ6b17VLPBXLQbzLZuEwVbPGPWFZgT27V2bPBK5FsFcmMIAEWSfRsf+ldS18N8ULW7S3FDOAzMgHLjE6HXKBBMkHVItkjzScNetgEYsrAHnc6ESIYCttu5iDg+BPVJBUmD16gn8ZrsXfhHjIcLbKNEHG4rBnJxAWSCZgiesR6isnhPwlxYsliBcDMAgDytxSBDAA9cpWJ663Vypsc+0GIkiSdTyiIn3BH5mpWzj/A79hFuEeUrtABbNW5cgVCP09DMddVKGR5i/xT+YyzyqRC9h/rU4a8zMMiTsD07+1SpTE2418BdZnliTGSj2AOoFdrg/4LPJyCsQZOiOlVUq0gbK5IGYsWcKWbJpYwPes/iIi1onQPc+lXUo1GrwtcRA0Aoj6yBv1/GufeuFReK6IOj3EtBqVKl6OIktgXQB0wUwSTsie9PiLV9h1VLkH05CalSiRzrqhQpXRxUz7wDXT4O4VQYmJDE/WKlSlWOG/H3AiKG0F0IGtmt3A84Ge/8AftV1KqcjuH8QuLaVQ2lLKAQDADGBJFY+N465IE6PYhT3+lVUpI48+V+sjeKXbaW1ttiDcfoq9Mz3ia7q3mKSTuP/AKipUrNdpWHgfE7qEorQqYlQVUlZM6Yievvqq8Q8Uv8Amn7W4AQsgOwB6nYBgiST9SfWpUqtOv4Px17zE+1u/Iz7uP8AN5kT19yY6SSeu6x/CvEOFdQ74jzFCZNiq5tpVmANmQOs1dSn8rFaOGvO/FNbdnZMS+LsxAeRJEnRqVKlFf/Z"/>
          <p:cNvSpPr>
            <a:spLocks noChangeAspect="1" noChangeArrowheads="1"/>
          </p:cNvSpPr>
          <p:nvPr/>
        </p:nvSpPr>
        <p:spPr bwMode="auto">
          <a:xfrm>
            <a:off x="27305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Gill Sans MT Light" panose="020B0302020104020203" pitchFamily="34" charset="0"/>
            </a:endParaRPr>
          </a:p>
        </p:txBody>
      </p:sp>
      <p:pic>
        <p:nvPicPr>
          <p:cNvPr id="4114" name="Picture 18" descr="http://www.china-hotel-deals.com/photos/133877/ce29dc0fc5d347e8a58ae46205de3a8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4" r="14728"/>
          <a:stretch/>
        </p:blipFill>
        <p:spPr bwMode="auto">
          <a:xfrm>
            <a:off x="0" y="2132856"/>
            <a:ext cx="3042632" cy="432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0" y="2204864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6381328"/>
            <a:ext cx="9180512" cy="0"/>
          </a:xfrm>
          <a:prstGeom prst="line">
            <a:avLst/>
          </a:prstGeom>
          <a:ln w="12700" cap="rnd" cmpd="sng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rgbClr val="FFC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77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394</Words>
  <Application>Microsoft Office PowerPoint</Application>
  <PresentationFormat>On-screen Show (4:3)</PresentationFormat>
  <Paragraphs>100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Gill Sans</vt:lpstr>
      <vt:lpstr>Times New Roman</vt:lpstr>
      <vt:lpstr>Calibri</vt:lpstr>
      <vt:lpstr>Gill Sans MT Light</vt:lpstr>
      <vt:lpstr>Office Theme</vt:lpstr>
      <vt:lpstr>PowerPoint Presentation</vt:lpstr>
      <vt:lpstr>Designing Tall Buildings:   Why is it different? A pause for reflection and overview</vt:lpstr>
      <vt:lpstr>Engineering Challenges with Tall Buildings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Miller</dc:creator>
  <cp:lastModifiedBy>Benjamin O'Connor</cp:lastModifiedBy>
  <cp:revision>52</cp:revision>
  <dcterms:created xsi:type="dcterms:W3CDTF">2014-02-17T16:21:58Z</dcterms:created>
  <dcterms:modified xsi:type="dcterms:W3CDTF">2014-03-17T15:45:11Z</dcterms:modified>
</cp:coreProperties>
</file>